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85" r:id="rId2"/>
    <p:sldId id="278" r:id="rId3"/>
    <p:sldId id="274" r:id="rId4"/>
    <p:sldId id="282" r:id="rId5"/>
    <p:sldId id="284" r:id="rId6"/>
    <p:sldId id="281" r:id="rId7"/>
    <p:sldId id="279" r:id="rId8"/>
    <p:sldId id="262" r:id="rId9"/>
    <p:sldId id="266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65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12342-1592-415B-B478-F4CA11389901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29300-BFC8-40FC-9362-7D129CF589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7323E1-3790-4B23-AD45-7134A224AB4B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943D086-C937-4CEF-8E7B-4B3036996E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10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474" r="8224" b="8060"/>
          <a:stretch>
            <a:fillRect/>
          </a:stretch>
        </p:blipFill>
        <p:spPr bwMode="auto">
          <a:xfrm>
            <a:off x="428596" y="1500174"/>
            <a:ext cx="385765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flag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571612"/>
            <a:ext cx="3167082" cy="129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официальный герб Хабаровского края"/>
          <p:cNvPicPr>
            <a:picLocks noChangeAspect="1" noChangeArrowheads="1"/>
          </p:cNvPicPr>
          <p:nvPr/>
        </p:nvPicPr>
        <p:blipFill>
          <a:blip r:embed="rId4">
            <a:lum bright="6000"/>
          </a:blip>
          <a:srcRect/>
          <a:stretch>
            <a:fillRect/>
          </a:stretch>
        </p:blipFill>
        <p:spPr bwMode="auto">
          <a:xfrm>
            <a:off x="1285852" y="642918"/>
            <a:ext cx="64757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murs_ger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642918"/>
            <a:ext cx="656572" cy="78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286248" y="571480"/>
            <a:ext cx="4357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"/>
                <a:cs typeface="Arial"/>
              </a:rPr>
              <a:t>Амурский муниципальный район</a:t>
            </a:r>
            <a:endParaRPr lang="ru-RU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70C0"/>
              </a:solidFill>
              <a:latin typeface="Arial"/>
              <a:cs typeface="Arial"/>
            </a:endParaRPr>
          </a:p>
        </p:txBody>
      </p:sp>
      <p:pic>
        <p:nvPicPr>
          <p:cNvPr id="9" name="Picture 6" descr="C:\Users\Александра\Pictures\символика\03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7706" y="1500174"/>
            <a:ext cx="4285722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457200"/>
            <a:ext cx="7215238" cy="838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  </a:t>
            </a:r>
            <a:r>
              <a:rPr lang="ru-RU" sz="2000" dirty="0" smtClean="0"/>
              <a:t>Управление образования, молодёжной политики и спорта Амурского муниципального района</a:t>
            </a:r>
            <a:endParaRPr lang="ru-RU" sz="2000" dirty="0"/>
          </a:p>
        </p:txBody>
      </p:sp>
      <p:pic>
        <p:nvPicPr>
          <p:cNvPr id="21507" name="Picture 6" descr="C:\Users\Александра\Pictures\символика\03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618163" y="2214554"/>
            <a:ext cx="2928957" cy="2928958"/>
          </a:xfrm>
        </p:spPr>
      </p:pic>
      <p:sp>
        <p:nvSpPr>
          <p:cNvPr id="5" name="Прямоугольник 4"/>
          <p:cNvSpPr/>
          <p:nvPr/>
        </p:nvSpPr>
        <p:spPr>
          <a:xfrm>
            <a:off x="571500" y="1571625"/>
            <a:ext cx="3286125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latin typeface="Arial" charset="0"/>
              </a:rPr>
              <a:t> </a:t>
            </a:r>
          </a:p>
          <a:p>
            <a:pPr algn="ctr">
              <a:defRPr/>
            </a:pPr>
            <a:endParaRPr lang="ru-RU" b="1" i="1" dirty="0">
              <a:latin typeface="Arial" charset="0"/>
            </a:endParaRPr>
          </a:p>
          <a:p>
            <a:pPr algn="ctr">
              <a:defRPr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 </a:t>
            </a:r>
            <a:endParaRPr lang="ru-RU" dirty="0">
              <a:latin typeface="Arial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28596" y="500042"/>
            <a:ext cx="1071570" cy="7167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/>
            <a:ext uri="{AF507438-7753-43E0-B8FC-AC1667EBCBE1}"/>
          </a:extLst>
        </p:spPr>
      </p:pic>
      <p:sp>
        <p:nvSpPr>
          <p:cNvPr id="21510" name="TextBox 5"/>
          <p:cNvSpPr txBox="1">
            <a:spLocks noChangeArrowheads="1"/>
          </p:cNvSpPr>
          <p:nvPr/>
        </p:nvSpPr>
        <p:spPr bwMode="auto">
          <a:xfrm>
            <a:off x="357188" y="1714488"/>
            <a:ext cx="500062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/>
              <a:t>Начальник управления </a:t>
            </a:r>
            <a:r>
              <a:rPr lang="ru-RU" sz="1600" b="1" dirty="0" smtClean="0"/>
              <a:t>образования, молодёжной политики и спорта  </a:t>
            </a:r>
            <a:r>
              <a:rPr lang="ru-RU" sz="1600" dirty="0"/>
              <a:t>Наталья Егоровна Сиденкова</a:t>
            </a:r>
          </a:p>
          <a:p>
            <a:r>
              <a:rPr lang="ru-RU" sz="1600" dirty="0"/>
              <a:t>Адрес управления образования г. Амурск , пр. Комсомольский 2-а. </a:t>
            </a:r>
          </a:p>
          <a:p>
            <a:r>
              <a:rPr lang="ru-RU" sz="1600" dirty="0"/>
              <a:t>телефон приёмной </a:t>
            </a:r>
            <a:r>
              <a:rPr lang="ru-RU" sz="1600" b="1" dirty="0"/>
              <a:t>– </a:t>
            </a:r>
            <a:r>
              <a:rPr lang="ru-RU" sz="1600" dirty="0"/>
              <a:t>8 (42 142)  99-8-18</a:t>
            </a:r>
          </a:p>
          <a:p>
            <a:endParaRPr lang="ru-RU" sz="1600" dirty="0"/>
          </a:p>
          <a:p>
            <a:r>
              <a:rPr lang="ru-RU" sz="1600" b="1" dirty="0"/>
              <a:t>Заместитель начальника </a:t>
            </a:r>
            <a:r>
              <a:rPr lang="ru-RU" sz="1600" b="1" dirty="0" smtClean="0"/>
              <a:t>управления образования, молодёжной политики и спорта </a:t>
            </a:r>
            <a:r>
              <a:rPr lang="ru-RU" sz="1600" dirty="0"/>
              <a:t>образования по кадрам Загумённова Лариса Владимировна -8(42 142) 99 8 16</a:t>
            </a:r>
          </a:p>
          <a:p>
            <a:endParaRPr lang="ru-RU" sz="1600" dirty="0"/>
          </a:p>
          <a:p>
            <a:r>
              <a:rPr lang="ru-RU" sz="1600" dirty="0"/>
              <a:t> </a:t>
            </a:r>
            <a:r>
              <a:rPr lang="ru-RU" sz="1600" b="1" dirty="0"/>
              <a:t>Главный </a:t>
            </a:r>
            <a:r>
              <a:rPr lang="ru-RU" sz="1600" b="1"/>
              <a:t>специалист </a:t>
            </a:r>
            <a:r>
              <a:rPr lang="ru-RU" sz="1600" b="1" smtClean="0"/>
              <a:t>управления образования, молодёжной политики и спорта </a:t>
            </a:r>
            <a:r>
              <a:rPr lang="ru-RU" sz="1600" smtClean="0"/>
              <a:t>образования  </a:t>
            </a:r>
            <a:r>
              <a:rPr lang="ru-RU" sz="1600" dirty="0"/>
              <a:t>Бахаева Александра Владимировна, телефон 8 (42 142) 99 8 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4572032" cy="85725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В Амурском</a:t>
            </a:r>
            <a:br>
              <a:rPr lang="ru-RU" sz="2000" dirty="0" smtClean="0"/>
            </a:br>
            <a:r>
              <a:rPr lang="ru-RU" sz="2000" dirty="0" smtClean="0"/>
              <a:t>муниципальном районе</a:t>
            </a:r>
            <a:endParaRPr lang="ru-RU" sz="2000" dirty="0"/>
          </a:p>
        </p:txBody>
      </p:sp>
      <p:pic>
        <p:nvPicPr>
          <p:cNvPr id="6150" name="Picture 6" descr="C:\Users\Александра\Pictures\символика\03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143116"/>
            <a:ext cx="3642921" cy="364339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857224" y="150017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14348" y="1071547"/>
            <a:ext cx="3714776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1200" b="1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spcBef>
                <a:spcPct val="0"/>
              </a:spcBef>
              <a:defRPr/>
            </a:pPr>
            <a:endParaRPr lang="ru-RU" sz="1200" b="1" dirty="0" smtClean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/>
              <a:t>  </a:t>
            </a:r>
            <a:r>
              <a:rPr lang="ru-RU" sz="1400" b="1" i="1" dirty="0" smtClean="0">
                <a:solidFill>
                  <a:srgbClr val="FF0000"/>
                </a:solidFill>
              </a:rPr>
              <a:t>39 </a:t>
            </a:r>
            <a:r>
              <a:rPr lang="ru-RU" sz="1400" b="1" i="1" dirty="0">
                <a:solidFill>
                  <a:srgbClr val="0070C0"/>
                </a:solidFill>
              </a:rPr>
              <a:t>муниципальных  образовательных учреждений:</a:t>
            </a:r>
          </a:p>
          <a:p>
            <a:pPr algn="ctr">
              <a:spcBef>
                <a:spcPct val="0"/>
              </a:spcBef>
              <a:defRPr/>
            </a:pPr>
            <a:endParaRPr lang="ru-RU" sz="1400" b="1" i="1" dirty="0" smtClean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FF0000"/>
                </a:solidFill>
              </a:rPr>
              <a:t>15  </a:t>
            </a:r>
            <a:r>
              <a:rPr lang="ru-RU" sz="1400" b="1" i="1" dirty="0" smtClean="0">
                <a:solidFill>
                  <a:srgbClr val="0070C0"/>
                </a:solidFill>
              </a:rPr>
              <a:t>дошкольных учреждений 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FF0000"/>
                </a:solidFill>
              </a:rPr>
              <a:t>3</a:t>
            </a:r>
            <a:r>
              <a:rPr lang="ru-RU" sz="1400" b="1" i="1" dirty="0" smtClean="0"/>
              <a:t> </a:t>
            </a:r>
            <a:r>
              <a:rPr lang="ru-RU" sz="1400" b="1" i="1" dirty="0" smtClean="0">
                <a:solidFill>
                  <a:srgbClr val="0070C0"/>
                </a:solidFill>
              </a:rPr>
              <a:t>дошкольные группы при школах (с. Болонь, с. Джуен,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 с. Омми)</a:t>
            </a:r>
          </a:p>
          <a:p>
            <a:pPr algn="ctr">
              <a:spcBef>
                <a:spcPct val="0"/>
              </a:spcBef>
              <a:buFontTx/>
              <a:buChar char="•"/>
              <a:defRPr/>
            </a:pPr>
            <a:endParaRPr lang="ru-RU" sz="1400" b="1" i="1" dirty="0" smtClean="0"/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/>
              <a:t> </a:t>
            </a:r>
            <a:r>
              <a:rPr lang="ru-RU" sz="1400" b="1" i="1" dirty="0">
                <a:solidFill>
                  <a:srgbClr val="FF0000"/>
                </a:solidFill>
              </a:rPr>
              <a:t>2 </a:t>
            </a:r>
            <a:r>
              <a:rPr lang="ru-RU" sz="1400" b="1" i="1" dirty="0">
                <a:solidFill>
                  <a:srgbClr val="0070C0"/>
                </a:solidFill>
              </a:rPr>
              <a:t>начальные школы,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FF0000"/>
                </a:solidFill>
              </a:rPr>
              <a:t>14 </a:t>
            </a:r>
            <a:r>
              <a:rPr lang="ru-RU" sz="1400" b="1" i="1" dirty="0" smtClean="0">
                <a:solidFill>
                  <a:srgbClr val="0070C0"/>
                </a:solidFill>
              </a:rPr>
              <a:t> средних и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FF0000"/>
                </a:solidFill>
              </a:rPr>
              <a:t>2 </a:t>
            </a:r>
            <a:r>
              <a:rPr lang="ru-RU" sz="1400" b="1" i="1" dirty="0" smtClean="0">
                <a:solidFill>
                  <a:srgbClr val="0070C0"/>
                </a:solidFill>
              </a:rPr>
              <a:t>основных школы </a:t>
            </a:r>
            <a:r>
              <a:rPr lang="ru-RU" sz="1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;</a:t>
            </a:r>
            <a:endParaRPr lang="ru-RU" sz="1400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ru-RU" sz="1400" b="1" i="1" dirty="0" smtClean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FF0000"/>
                </a:solidFill>
              </a:rPr>
              <a:t>5  </a:t>
            </a:r>
            <a:r>
              <a:rPr lang="ru-RU" sz="1400" b="1" i="1" dirty="0">
                <a:solidFill>
                  <a:srgbClr val="0070C0"/>
                </a:solidFill>
              </a:rPr>
              <a:t>учреждений дополнительного </a:t>
            </a:r>
            <a:r>
              <a:rPr lang="ru-RU" sz="1400" b="1" i="1" dirty="0" smtClean="0">
                <a:solidFill>
                  <a:srgbClr val="0070C0"/>
                </a:solidFill>
              </a:rPr>
              <a:t>образования  и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</a:rPr>
              <a:t>1</a:t>
            </a:r>
            <a:r>
              <a:rPr lang="ru-RU" sz="1400" b="1" i="1" dirty="0" smtClean="0"/>
              <a:t> </a:t>
            </a:r>
            <a:r>
              <a:rPr lang="ru-RU" sz="1400" b="1" i="1" dirty="0" smtClean="0">
                <a:solidFill>
                  <a:srgbClr val="0070C0"/>
                </a:solidFill>
              </a:rPr>
              <a:t>оздоровительный центр Орбита.</a:t>
            </a:r>
            <a:endParaRPr lang="ru-RU" sz="1400" b="1" i="1" dirty="0">
              <a:solidFill>
                <a:srgbClr val="0070C0"/>
              </a:solidFill>
            </a:endParaRPr>
          </a:p>
          <a:p>
            <a:pPr lvl="2" algn="ctr">
              <a:spcBef>
                <a:spcPct val="0"/>
              </a:spcBef>
              <a:defRPr/>
            </a:pPr>
            <a:r>
              <a:rPr lang="ru-RU" sz="1400" b="1" i="1" dirty="0" smtClean="0">
                <a:solidFill>
                  <a:schemeClr val="accent1"/>
                </a:solidFill>
              </a:rPr>
              <a:t> </a:t>
            </a:r>
            <a:endParaRPr lang="ru-RU" sz="1400" b="1" i="1" dirty="0"/>
          </a:p>
          <a:p>
            <a:pPr algn="ctr">
              <a:spcBef>
                <a:spcPct val="0"/>
              </a:spcBef>
              <a:buClrTx/>
              <a:buSzTx/>
              <a:defRPr/>
            </a:pPr>
            <a:r>
              <a:rPr lang="ru-RU" sz="1400" b="1" i="1" dirty="0" smtClean="0">
                <a:solidFill>
                  <a:schemeClr val="accent1"/>
                </a:solidFill>
              </a:rPr>
              <a:t> </a:t>
            </a:r>
            <a:endParaRPr lang="ru-RU" sz="1400" b="1" i="1" dirty="0"/>
          </a:p>
          <a:p>
            <a:pPr algn="ctr">
              <a:spcBef>
                <a:spcPct val="0"/>
              </a:spcBef>
              <a:defRPr/>
            </a:pPr>
            <a:r>
              <a:rPr lang="ru-RU" sz="12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357166"/>
            <a:ext cx="1063625" cy="10636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85728"/>
            <a:ext cx="8401080" cy="92869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1800" dirty="0" smtClean="0"/>
              <a:t>Потребность в педагогических кадрах в 2026-27  году</a:t>
            </a:r>
            <a:br>
              <a:rPr lang="ru-RU" sz="1800" dirty="0" smtClean="0"/>
            </a:br>
            <a:r>
              <a:rPr lang="ru-RU" sz="1800" dirty="0" smtClean="0"/>
              <a:t>в дошкольных учреждениях Амурского района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643182"/>
            <a:ext cx="7924800" cy="2071702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ru-RU" sz="2400" b="1" dirty="0" smtClean="0"/>
              <a:t>  </a:t>
            </a:r>
            <a:endParaRPr lang="ru-RU" sz="2300" b="1" dirty="0" smtClean="0">
              <a:latin typeface="Arial Black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187450" y="3860800"/>
            <a:ext cx="655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   </a:t>
            </a:r>
            <a:endParaRPr lang="ru-RU" sz="2000" dirty="0"/>
          </a:p>
        </p:txBody>
      </p:sp>
      <p:pic>
        <p:nvPicPr>
          <p:cNvPr id="5" name="Picture 13" descr="C:\Users\Home\Desktop\____20160209_174947428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857496"/>
            <a:ext cx="2573683" cy="107157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Скругленный прямоугольник 5"/>
          <p:cNvSpPr/>
          <p:nvPr/>
        </p:nvSpPr>
        <p:spPr>
          <a:xfrm>
            <a:off x="642910" y="1428736"/>
            <a:ext cx="2286028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воспитатели -22 </a:t>
            </a:r>
            <a:r>
              <a:rPr lang="ru-RU" sz="1400" b="1" dirty="0" err="1" smtClean="0"/>
              <a:t>ст</a:t>
            </a:r>
            <a:endParaRPr lang="ru-RU" sz="1400" b="1" dirty="0" smtClean="0"/>
          </a:p>
          <a:p>
            <a:pPr algn="ctr">
              <a:defRPr/>
            </a:pPr>
            <a:r>
              <a:rPr lang="ru-RU" sz="1400" b="1" dirty="0" smtClean="0"/>
              <a:t>МБДОУ № 30, 38 пос. Эльбан, </a:t>
            </a:r>
            <a:br>
              <a:rPr lang="ru-RU" sz="1400" b="1" dirty="0" smtClean="0"/>
            </a:br>
            <a:r>
              <a:rPr lang="ru-RU" sz="1400" b="1" dirty="0" smtClean="0"/>
              <a:t>№ 14,15,17, 21; </a:t>
            </a:r>
            <a:br>
              <a:rPr lang="ru-RU" sz="1400" b="1" dirty="0" smtClean="0"/>
            </a:br>
            <a:r>
              <a:rPr lang="ru-RU" sz="1400" b="1" dirty="0" smtClean="0"/>
              <a:t>№ 48, 49 г. Амурск ;  </a:t>
            </a:r>
          </a:p>
          <a:p>
            <a:pPr algn="ctr">
              <a:defRPr/>
            </a:pPr>
            <a:r>
              <a:rPr lang="ru-RU" sz="1400" b="1" dirty="0" smtClean="0"/>
              <a:t>№35 с. Ачан, №33  с.Вознесенское</a:t>
            </a:r>
            <a:endParaRPr lang="ru-RU" sz="1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4143380"/>
            <a:ext cx="2357454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музыкальные руководители-2ст.</a:t>
            </a:r>
          </a:p>
          <a:p>
            <a:pPr algn="ctr">
              <a:defRPr/>
            </a:pPr>
            <a:endParaRPr lang="ru-RU" sz="1200" b="1" dirty="0" smtClean="0"/>
          </a:p>
          <a:p>
            <a:pPr algn="ctr">
              <a:defRPr/>
            </a:pPr>
            <a:r>
              <a:rPr lang="ru-RU" sz="1400" b="1" dirty="0" smtClean="0"/>
              <a:t>МБДОУ №14; № 15 </a:t>
            </a:r>
          </a:p>
          <a:p>
            <a:pPr algn="ctr">
              <a:defRPr/>
            </a:pPr>
            <a:r>
              <a:rPr lang="ru-RU" sz="1400" b="1" dirty="0" smtClean="0"/>
              <a:t>г. Амурск,</a:t>
            </a:r>
          </a:p>
          <a:p>
            <a:pPr algn="ctr">
              <a:defRPr/>
            </a:pPr>
            <a:r>
              <a:rPr lang="ru-RU" sz="1400" b="1" dirty="0" smtClean="0"/>
              <a:t>  </a:t>
            </a:r>
            <a:endParaRPr lang="ru-RU" sz="1400" dirty="0" smtClean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10" y="3929066"/>
            <a:ext cx="2500342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Учителя-логопеды-4ст. </a:t>
            </a:r>
          </a:p>
          <a:p>
            <a:pPr algn="ctr">
              <a:defRPr/>
            </a:pPr>
            <a:r>
              <a:rPr lang="ru-RU" sz="1400" b="1" dirty="0" smtClean="0"/>
              <a:t>№ 38 пос. Эльбан, 17 , 52, г. Амурск;    МБДОУ 33 с. Вознесенское</a:t>
            </a:r>
            <a:endParaRPr lang="ru-RU" sz="1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43636" y="1428736"/>
            <a:ext cx="2286028" cy="9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педагог-психолог</a:t>
            </a:r>
          </a:p>
          <a:p>
            <a:pPr algn="ctr">
              <a:defRPr/>
            </a:pPr>
            <a:r>
              <a:rPr lang="ru-RU" sz="1400" b="1" dirty="0" smtClean="0"/>
              <a:t>-4ст.</a:t>
            </a:r>
            <a:endParaRPr lang="ru-RU" sz="1200" dirty="0" smtClean="0"/>
          </a:p>
          <a:p>
            <a:pPr algn="ctr">
              <a:defRPr/>
            </a:pPr>
            <a:r>
              <a:rPr lang="ru-RU" sz="1400" dirty="0" smtClean="0"/>
              <a:t> </a:t>
            </a:r>
            <a:r>
              <a:rPr lang="ru-RU" sz="1400" b="1" dirty="0" smtClean="0"/>
              <a:t>№17, 21; 52, 17г. Амурск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5074" y="2500306"/>
            <a:ext cx="228602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инструкторы по физической культуре-1ст. </a:t>
            </a:r>
          </a:p>
          <a:p>
            <a:pPr algn="ctr">
              <a:defRPr/>
            </a:pPr>
            <a:endParaRPr lang="ru-RU" sz="1200" b="1" dirty="0" smtClean="0"/>
          </a:p>
          <a:p>
            <a:pPr algn="ctr">
              <a:defRPr/>
            </a:pPr>
            <a:r>
              <a:rPr lang="ru-RU" sz="1200" b="1" dirty="0" smtClean="0"/>
              <a:t>МБДОУ №33 </a:t>
            </a:r>
            <a:r>
              <a:rPr lang="ru-RU" sz="1400" b="1" dirty="0" smtClean="0"/>
              <a:t>с. Вознесенское, №30 пос. Эльбан</a:t>
            </a:r>
          </a:p>
          <a:p>
            <a:pPr algn="ctr">
              <a:defRPr/>
            </a:pPr>
            <a:r>
              <a:rPr lang="ru-RU" sz="1400" b="1" dirty="0" smtClean="0"/>
              <a:t> </a:t>
            </a:r>
            <a:endParaRPr lang="ru-RU" sz="12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28992" y="1500174"/>
            <a:ext cx="2286028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Тьюторы-4ст.</a:t>
            </a:r>
          </a:p>
          <a:p>
            <a:pPr algn="ctr">
              <a:defRPr/>
            </a:pPr>
            <a:r>
              <a:rPr lang="ru-RU" sz="1400" b="1" dirty="0" smtClean="0"/>
              <a:t>МБДОУ №  15, 17 , 52, г. Амурск, 47 пос. Эльбан,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6512" y="4286256"/>
            <a:ext cx="2214590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дефектологи -2ст.</a:t>
            </a:r>
          </a:p>
          <a:p>
            <a:pPr algn="ctr">
              <a:defRPr/>
            </a:pPr>
            <a:r>
              <a:rPr lang="ru-RU" sz="1400" b="1" dirty="0" smtClean="0"/>
              <a:t>№ 48 г. Амурск, МБОУ НОШ №1 пос. Эльбан</a:t>
            </a:r>
            <a:endParaRPr lang="ru-RU" sz="1400" b="1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62" y="500042"/>
            <a:ext cx="849311" cy="84931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64294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/>
              <a:t>Вакансии в школах  на 2026-27 учебный  год</a:t>
            </a:r>
            <a:endParaRPr lang="ru-RU" sz="1800" dirty="0"/>
          </a:p>
        </p:txBody>
      </p:sp>
      <p:sp>
        <p:nvSpPr>
          <p:cNvPr id="12291" name="Содержимое 4"/>
          <p:cNvSpPr>
            <a:spLocks noGrp="1"/>
          </p:cNvSpPr>
          <p:nvPr>
            <p:ph idx="1"/>
          </p:nvPr>
        </p:nvSpPr>
        <p:spPr>
          <a:xfrm>
            <a:off x="457200" y="928671"/>
            <a:ext cx="8686800" cy="5429268"/>
          </a:xfrm>
        </p:spPr>
        <p:txBody>
          <a:bodyPr anchor="ctr"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dirty="0" smtClean="0"/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b="1" dirty="0" smtClean="0"/>
              <a:t>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857232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Математика – </a:t>
            </a:r>
            <a:r>
              <a:rPr lang="ru-RU" sz="1300" b="1" dirty="0" smtClean="0"/>
              <a:t>11ст.</a:t>
            </a:r>
            <a:endParaRPr lang="ru-RU" sz="1300" b="1" dirty="0"/>
          </a:p>
          <a:p>
            <a:pPr algn="ctr">
              <a:defRPr/>
            </a:pPr>
            <a:r>
              <a:rPr lang="ru-RU" sz="1300" b="1" dirty="0" smtClean="0"/>
              <a:t>№2, 3, 5, 6, 9 </a:t>
            </a:r>
            <a:br>
              <a:rPr lang="ru-RU" sz="1300" b="1" dirty="0" smtClean="0"/>
            </a:br>
            <a:r>
              <a:rPr lang="ru-RU" sz="1300" b="1" dirty="0" smtClean="0"/>
              <a:t>г. Амурск</a:t>
            </a:r>
            <a:r>
              <a:rPr lang="ru-RU" sz="1300" b="1" dirty="0"/>
              <a:t>, </a:t>
            </a:r>
          </a:p>
          <a:p>
            <a:pPr algn="ctr">
              <a:defRPr/>
            </a:pPr>
            <a:r>
              <a:rPr lang="ru-RU" sz="1300" b="1" dirty="0"/>
              <a:t>с. </a:t>
            </a:r>
            <a:r>
              <a:rPr lang="ru-RU" sz="1300" b="1" dirty="0" smtClean="0"/>
              <a:t>Ачан, с. Омми,    пос. Санболи, </a:t>
            </a:r>
          </a:p>
          <a:p>
            <a:pPr algn="ctr">
              <a:defRPr/>
            </a:pPr>
            <a:r>
              <a:rPr lang="ru-RU" sz="1300" b="1" dirty="0" smtClean="0"/>
              <a:t>СОШ </a:t>
            </a:r>
            <a:r>
              <a:rPr lang="ru-RU" sz="1300" b="1" dirty="0"/>
              <a:t>№ 3 Эльбан</a:t>
            </a:r>
            <a:r>
              <a:rPr lang="ru-RU" sz="1300" b="1" dirty="0" smtClean="0"/>
              <a:t>,</a:t>
            </a:r>
          </a:p>
          <a:p>
            <a:pPr algn="ctr">
              <a:defRPr/>
            </a:pPr>
            <a:r>
              <a:rPr lang="ru-RU" sz="1300" b="1" dirty="0" smtClean="0"/>
              <a:t> </a:t>
            </a:r>
            <a:endParaRPr lang="ru-RU" sz="13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388" y="4071942"/>
            <a:ext cx="2143140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Дефектолог-2ст.</a:t>
            </a:r>
          </a:p>
          <a:p>
            <a:pPr algn="ctr">
              <a:defRPr/>
            </a:pPr>
            <a:r>
              <a:rPr lang="ru-RU" sz="1400" b="1" dirty="0" smtClean="0"/>
              <a:t>МБОУ СОШ №2 г.Амурска </a:t>
            </a:r>
          </a:p>
          <a:p>
            <a:pPr algn="ctr">
              <a:defRPr/>
            </a:pPr>
            <a:r>
              <a:rPr lang="ru-RU" sz="1400" b="1" dirty="0" smtClean="0"/>
              <a:t>МБОУ НОШ №1 пос. Эльбан  </a:t>
            </a:r>
            <a:endParaRPr lang="ru-RU" sz="1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5" y="2428868"/>
            <a:ext cx="2643207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Начальные </a:t>
            </a:r>
            <a:r>
              <a:rPr lang="ru-RU" sz="1300" b="1" dirty="0" smtClean="0"/>
              <a:t>классы-5ст.</a:t>
            </a:r>
            <a:endParaRPr lang="ru-RU" sz="1300" b="1" dirty="0"/>
          </a:p>
          <a:p>
            <a:pPr algn="ctr">
              <a:defRPr/>
            </a:pPr>
            <a:r>
              <a:rPr lang="ru-RU" sz="1300" b="1" dirty="0" smtClean="0"/>
              <a:t>   МБОУ СОШ с. Ачан,   </a:t>
            </a:r>
            <a:endParaRPr lang="ru-RU" sz="1300" b="1" dirty="0"/>
          </a:p>
          <a:p>
            <a:pPr algn="ctr">
              <a:defRPr/>
            </a:pPr>
            <a:r>
              <a:rPr lang="ru-RU" sz="1300" b="1" dirty="0"/>
              <a:t>  </a:t>
            </a:r>
            <a:r>
              <a:rPr lang="ru-RU" sz="1300" b="1" dirty="0" smtClean="0"/>
              <a:t>МБОУ НОШ 7,</a:t>
            </a:r>
          </a:p>
          <a:p>
            <a:pPr algn="ctr">
              <a:defRPr/>
            </a:pPr>
            <a:r>
              <a:rPr lang="ru-RU" sz="1300" b="1" dirty="0" smtClean="0"/>
              <a:t> МБОУ СОШ №2, г.Амурск, МБОУ СОШ с. Вознесенское  , МБОУ ООШ с. Омми</a:t>
            </a:r>
          </a:p>
          <a:p>
            <a:pPr algn="ctr">
              <a:defRPr/>
            </a:pPr>
            <a:endParaRPr lang="ru-RU" sz="12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00430" y="4929198"/>
            <a:ext cx="2714644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 Физика</a:t>
            </a:r>
          </a:p>
          <a:p>
            <a:pPr algn="ctr">
              <a:defRPr/>
            </a:pPr>
            <a:r>
              <a:rPr lang="ru-RU" sz="1400" b="1" dirty="0"/>
              <a:t>МБОУ СОШ </a:t>
            </a:r>
            <a:r>
              <a:rPr lang="ru-RU" sz="1400" b="1" dirty="0" smtClean="0"/>
              <a:t>№2, 3 г.Амурск,</a:t>
            </a:r>
          </a:p>
          <a:p>
            <a:pPr algn="ctr">
              <a:defRPr/>
            </a:pPr>
            <a:r>
              <a:rPr lang="ru-RU" sz="1400" b="1" dirty="0" smtClean="0"/>
              <a:t>МБОУ </a:t>
            </a:r>
            <a:r>
              <a:rPr lang="ru-RU" sz="1400" b="1" dirty="0"/>
              <a:t>СОШ </a:t>
            </a:r>
            <a:r>
              <a:rPr lang="ru-RU" sz="1400" b="1" dirty="0" smtClean="0"/>
              <a:t> пос. Санболи, пос.Литовко</a:t>
            </a:r>
          </a:p>
          <a:p>
            <a:pPr algn="ctr">
              <a:defRPr/>
            </a:pPr>
            <a:r>
              <a:rPr lang="ru-RU" sz="1400" b="1" dirty="0" smtClean="0"/>
              <a:t>МБОУ СОШ №3 Эльба</a:t>
            </a:r>
            <a:r>
              <a:rPr lang="ru-RU" sz="1200" b="1" dirty="0" smtClean="0"/>
              <a:t>н  </a:t>
            </a:r>
            <a:endParaRPr lang="ru-RU" sz="1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29388" y="2357430"/>
            <a:ext cx="2214578" cy="642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 smtClean="0"/>
          </a:p>
          <a:p>
            <a:pPr algn="ctr">
              <a:defRPr/>
            </a:pPr>
            <a:r>
              <a:rPr lang="ru-RU" sz="1400" b="1" dirty="0" smtClean="0"/>
              <a:t>Музыка-2ст.</a:t>
            </a:r>
          </a:p>
          <a:p>
            <a:pPr algn="ctr">
              <a:defRPr/>
            </a:pPr>
            <a:r>
              <a:rPr lang="ru-RU" sz="1400" b="1" dirty="0" smtClean="0"/>
              <a:t>  №5, 9 г.Амурск </a:t>
            </a:r>
            <a:endParaRPr lang="ru-RU" sz="1400" b="1" dirty="0"/>
          </a:p>
          <a:p>
            <a:pPr algn="ctr">
              <a:defRPr/>
            </a:pPr>
            <a:r>
              <a:rPr lang="ru-RU" sz="1400" b="1" dirty="0" smtClean="0"/>
              <a:t> </a:t>
            </a:r>
            <a:endParaRPr lang="ru-RU" sz="1400" b="1" dirty="0"/>
          </a:p>
          <a:p>
            <a:pPr algn="ctr">
              <a:defRPr/>
            </a:pPr>
            <a:endParaRPr lang="ru-RU" sz="1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57950" y="857232"/>
            <a:ext cx="228601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/>
              <a:t> </a:t>
            </a:r>
            <a:r>
              <a:rPr lang="ru-RU" sz="1400" b="1" dirty="0" smtClean="0"/>
              <a:t>педагог-психолог-4ст.</a:t>
            </a:r>
            <a:endParaRPr lang="ru-RU" sz="1400" b="1" dirty="0"/>
          </a:p>
          <a:p>
            <a:pPr algn="ctr">
              <a:defRPr/>
            </a:pPr>
            <a:r>
              <a:rPr lang="ru-RU" sz="1400" b="1" dirty="0"/>
              <a:t>СОШ </a:t>
            </a:r>
            <a:r>
              <a:rPr lang="ru-RU" sz="1400" b="1" dirty="0" smtClean="0"/>
              <a:t>№ 6, 9 </a:t>
            </a:r>
            <a:r>
              <a:rPr lang="ru-RU" sz="1400" b="1" dirty="0"/>
              <a:t>г.Амурск, </a:t>
            </a:r>
            <a:r>
              <a:rPr lang="ru-RU" sz="1400" b="1" dirty="0" smtClean="0"/>
              <a:t>МБОУ НОШ №1 пос. Эльбан,   </a:t>
            </a:r>
            <a:endParaRPr lang="ru-RU" sz="1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596" y="4214818"/>
            <a:ext cx="257176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 dirty="0" smtClean="0"/>
          </a:p>
          <a:p>
            <a:pPr algn="ctr">
              <a:defRPr/>
            </a:pPr>
            <a:r>
              <a:rPr lang="ru-RU" sz="1400" b="1" dirty="0" smtClean="0"/>
              <a:t>Иностранный</a:t>
            </a:r>
            <a:endParaRPr lang="ru-RU" sz="1400" b="1" dirty="0"/>
          </a:p>
          <a:p>
            <a:pPr algn="ctr">
              <a:defRPr/>
            </a:pPr>
            <a:r>
              <a:rPr lang="ru-RU" sz="1400" b="1" dirty="0"/>
              <a:t>(английский )язык </a:t>
            </a:r>
            <a:r>
              <a:rPr lang="ru-RU" sz="1400" b="1" dirty="0" smtClean="0"/>
              <a:t>2ст.</a:t>
            </a:r>
            <a:r>
              <a:rPr lang="ru-RU" sz="1400" b="1" u="sng" dirty="0" smtClean="0"/>
              <a:t> </a:t>
            </a:r>
            <a:r>
              <a:rPr lang="ru-RU" sz="1400" b="1" dirty="0" smtClean="0"/>
              <a:t> </a:t>
            </a:r>
            <a:endParaRPr lang="ru-RU" sz="1400" b="1" dirty="0"/>
          </a:p>
          <a:p>
            <a:pPr algn="ctr">
              <a:defRPr/>
            </a:pPr>
            <a:r>
              <a:rPr lang="ru-RU" sz="1400" b="1" dirty="0"/>
              <a:t>№ 3 пос. Эльбан, </a:t>
            </a:r>
            <a:endParaRPr lang="ru-RU" sz="1400" b="1" dirty="0" smtClean="0"/>
          </a:p>
          <a:p>
            <a:pPr algn="ctr">
              <a:defRPr/>
            </a:pPr>
            <a:r>
              <a:rPr lang="ru-RU" sz="1400" b="1" dirty="0" smtClean="0"/>
              <a:t>МБОУ ООШ  с. Омми</a:t>
            </a:r>
            <a:endParaRPr lang="ru-RU" sz="1400" b="1" dirty="0"/>
          </a:p>
          <a:p>
            <a:pPr algn="ctr">
              <a:defRPr/>
            </a:pPr>
            <a:r>
              <a:rPr lang="ru-RU" sz="1400" b="1" dirty="0"/>
              <a:t>  </a:t>
            </a: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4383486" y="2551837"/>
            <a:ext cx="377026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04217" y="2967335"/>
            <a:ext cx="3770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143240" y="928671"/>
            <a:ext cx="31096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В </a:t>
            </a:r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ШКОЛах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1278" name="Picture 14" descr="C:\Users\Home\Desktop\30309030-открытая-книга-с-детьми-и-летнего-пейзажа-векторные-иллюстр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500306"/>
            <a:ext cx="1571636" cy="9057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5" name="Скругленный прямоугольник 14"/>
          <p:cNvSpPr/>
          <p:nvPr/>
        </p:nvSpPr>
        <p:spPr>
          <a:xfrm>
            <a:off x="6357950" y="5572140"/>
            <a:ext cx="250033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 </a:t>
            </a:r>
            <a:r>
              <a:rPr lang="ru-RU" sz="1400" b="1" dirty="0"/>
              <a:t>Химия </a:t>
            </a:r>
            <a:r>
              <a:rPr lang="ru-RU" sz="1400" b="1" dirty="0" smtClean="0"/>
              <a:t>–биология-1ст </a:t>
            </a:r>
          </a:p>
          <a:p>
            <a:pPr algn="ctr">
              <a:defRPr/>
            </a:pPr>
            <a:r>
              <a:rPr lang="ru-RU" sz="1400" dirty="0" smtClean="0"/>
              <a:t> </a:t>
            </a:r>
            <a:r>
              <a:rPr lang="ru-RU" sz="1400" b="1" dirty="0" smtClean="0"/>
              <a:t>МБОУ ООШ  </a:t>
            </a:r>
            <a:r>
              <a:rPr lang="ru-RU" sz="1400" b="1" dirty="0" err="1" smtClean="0"/>
              <a:t>с.Омми</a:t>
            </a:r>
            <a:endParaRPr lang="ru-RU" sz="1400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28992" y="3500438"/>
            <a:ext cx="2714644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Русский язык и литература -3ст.</a:t>
            </a:r>
          </a:p>
          <a:p>
            <a:pPr algn="ctr">
              <a:defRPr/>
            </a:pPr>
            <a:r>
              <a:rPr lang="ru-RU" sz="1400" b="1" dirty="0" smtClean="0"/>
              <a:t>МБОУ СОШ № 3 г.Амурск, МБОУ ООШ с. Омми, МБОУ СОШ пос.Известковый</a:t>
            </a:r>
            <a:endParaRPr lang="ru-RU" sz="14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71868" y="1500174"/>
            <a:ext cx="228602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smtClean="0"/>
              <a:t> </a:t>
            </a:r>
            <a:r>
              <a:rPr lang="ru-RU" sz="1300" b="1" dirty="0" smtClean="0"/>
              <a:t>Физическая культура-1ст.</a:t>
            </a:r>
          </a:p>
          <a:p>
            <a:pPr algn="ctr">
              <a:defRPr/>
            </a:pPr>
            <a:r>
              <a:rPr lang="ru-RU" sz="1300" b="1" dirty="0" smtClean="0"/>
              <a:t>СОШ </a:t>
            </a:r>
            <a:r>
              <a:rPr lang="ru-RU" sz="1300" b="1" dirty="0"/>
              <a:t>№ </a:t>
            </a:r>
            <a:r>
              <a:rPr lang="ru-RU" sz="1300" b="1" dirty="0" smtClean="0"/>
              <a:t> 9 г.Амурск   </a:t>
            </a:r>
            <a:endParaRPr lang="ru-RU" sz="13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596" y="5429264"/>
            <a:ext cx="257176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Тьютор-1ст.</a:t>
            </a:r>
          </a:p>
          <a:p>
            <a:pPr algn="ctr">
              <a:defRPr/>
            </a:pPr>
            <a:r>
              <a:rPr lang="ru-RU" sz="1200" b="1" dirty="0" smtClean="0"/>
              <a:t>МБОУ НОШ №1 пос. Эльбан  </a:t>
            </a:r>
          </a:p>
          <a:p>
            <a:pPr algn="ctr">
              <a:defRPr/>
            </a:pPr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29388" y="3071810"/>
            <a:ext cx="21431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 smtClean="0"/>
          </a:p>
          <a:p>
            <a:pPr algn="ctr">
              <a:defRPr/>
            </a:pPr>
            <a:r>
              <a:rPr lang="ru-RU" sz="1400" b="1" dirty="0" smtClean="0"/>
              <a:t>Учитель- логопед-1ст. </a:t>
            </a:r>
          </a:p>
          <a:p>
            <a:pPr algn="ctr">
              <a:defRPr/>
            </a:pPr>
            <a:r>
              <a:rPr lang="ru-RU" sz="1400" b="1" dirty="0" smtClean="0"/>
              <a:t>МБОУ НОШ  №1 </a:t>
            </a:r>
          </a:p>
          <a:p>
            <a:pPr algn="ctr">
              <a:defRPr/>
            </a:pPr>
            <a:r>
              <a:rPr lang="ru-RU" sz="1400" b="1" dirty="0" smtClean="0"/>
              <a:t>пос. Эльбан</a:t>
            </a:r>
            <a:endParaRPr lang="ru-RU" sz="1400" b="1" dirty="0"/>
          </a:p>
          <a:p>
            <a:pPr algn="ctr">
              <a:defRPr/>
            </a:pPr>
            <a:endParaRPr lang="ru-RU" sz="1400" b="1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5338" y="142852"/>
            <a:ext cx="714380" cy="71438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00013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/>
              <a:t>Вакансии в школах и учреждениях </a:t>
            </a:r>
            <a:r>
              <a:rPr lang="ru-RU" sz="1800" dirty="0" err="1" smtClean="0"/>
              <a:t>дополительного</a:t>
            </a:r>
            <a:r>
              <a:rPr lang="ru-RU" sz="1800" dirty="0" smtClean="0"/>
              <a:t> </a:t>
            </a:r>
            <a:r>
              <a:rPr lang="ru-RU" sz="2000" dirty="0" smtClean="0"/>
              <a:t>образования</a:t>
            </a:r>
            <a:r>
              <a:rPr lang="ru-RU" sz="1800" dirty="0" smtClean="0"/>
              <a:t> на  2026-27 учебный  год</a:t>
            </a:r>
            <a:endParaRPr lang="ru-RU" sz="1800" dirty="0"/>
          </a:p>
        </p:txBody>
      </p:sp>
      <p:sp>
        <p:nvSpPr>
          <p:cNvPr id="12291" name="Содержимое 4"/>
          <p:cNvSpPr>
            <a:spLocks noGrp="1"/>
          </p:cNvSpPr>
          <p:nvPr>
            <p:ph idx="1"/>
          </p:nvPr>
        </p:nvSpPr>
        <p:spPr>
          <a:xfrm>
            <a:off x="457200" y="1071563"/>
            <a:ext cx="8686800" cy="5286375"/>
          </a:xfrm>
        </p:spPr>
        <p:txBody>
          <a:bodyPr anchor="ctr"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dirty="0" smtClean="0"/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b="1" dirty="0" smtClean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4383486" y="2551837"/>
            <a:ext cx="377026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04217" y="2967335"/>
            <a:ext cx="3770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143240" y="1000109"/>
            <a:ext cx="31096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3108" y="1714488"/>
            <a:ext cx="4857784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Педагог дополнительного образования</a:t>
            </a:r>
          </a:p>
          <a:p>
            <a:pPr algn="ctr">
              <a:defRPr/>
            </a:pPr>
            <a:r>
              <a:rPr lang="ru-RU" sz="1400" b="1" dirty="0" smtClean="0"/>
              <a:t>  </a:t>
            </a:r>
          </a:p>
          <a:p>
            <a:pPr algn="ctr">
              <a:defRPr/>
            </a:pPr>
            <a:r>
              <a:rPr lang="ru-RU" sz="1400" b="1" dirty="0" smtClean="0"/>
              <a:t>  МБОУ НОШ №1 пос. Эльбан-1 ст.</a:t>
            </a:r>
          </a:p>
          <a:p>
            <a:pPr algn="ctr">
              <a:defRPr/>
            </a:pPr>
            <a:r>
              <a:rPr lang="ru-RU" sz="1400" b="1" dirty="0" smtClean="0"/>
              <a:t>МБУ ЦДЮТиЭ г.Амурска-4 ст.,</a:t>
            </a:r>
          </a:p>
          <a:p>
            <a:pPr algn="ctr">
              <a:defRPr/>
            </a:pPr>
            <a:r>
              <a:rPr lang="ru-RU" sz="1400" b="1" dirty="0" smtClean="0"/>
              <a:t>МБУ «Натуралист»г.Амурска -2 ст. ,</a:t>
            </a:r>
          </a:p>
          <a:p>
            <a:pPr algn="ctr">
              <a:defRPr/>
            </a:pPr>
            <a:r>
              <a:rPr lang="ru-RU" sz="1400" b="1" dirty="0" smtClean="0"/>
              <a:t> МБУ центр  «Темп» г.Амурска -2ст. </a:t>
            </a:r>
          </a:p>
          <a:p>
            <a:pPr algn="ctr">
              <a:defRPr/>
            </a:pPr>
            <a:r>
              <a:rPr lang="ru-RU" sz="1400" b="1" dirty="0" smtClean="0"/>
              <a:t> </a:t>
            </a:r>
          </a:p>
          <a:p>
            <a:pPr algn="ctr">
              <a:defRPr/>
            </a:pPr>
            <a:endParaRPr lang="ru-RU" sz="12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28926" y="3929066"/>
            <a:ext cx="335758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/>
              <a:t>Тренер-преподаватель</a:t>
            </a:r>
          </a:p>
          <a:p>
            <a:pPr algn="ctr">
              <a:defRPr/>
            </a:pPr>
            <a:r>
              <a:rPr lang="ru-RU" sz="1400" b="1" dirty="0" smtClean="0"/>
              <a:t> </a:t>
            </a:r>
          </a:p>
          <a:p>
            <a:pPr algn="ctr">
              <a:defRPr/>
            </a:pPr>
            <a:r>
              <a:rPr lang="ru-RU" sz="1400" b="1" dirty="0" smtClean="0"/>
              <a:t>2 ставки МБУ ДЮСШ</a:t>
            </a:r>
          </a:p>
          <a:p>
            <a:pPr algn="ctr">
              <a:defRPr/>
            </a:pPr>
            <a:r>
              <a:rPr lang="ru-RU" sz="1200" b="1" dirty="0" smtClean="0"/>
              <a:t> 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357322"/>
          </a:xfrm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/>
              <a:t> </a:t>
            </a:r>
            <a:r>
              <a:rPr lang="ru-RU" sz="2000" b="1" dirty="0" smtClean="0">
                <a:latin typeface="Book Antiqua" pitchFamily="18" charset="0"/>
              </a:rPr>
              <a:t>Населённые пункты Амурского   района входящие в перечень учреждений социальной сферы края, имеющих острую кадровую потребность и расположенных в отдаленных и труднодоступных муниципальных районах края под сберегательный капитал</a:t>
            </a:r>
            <a:endParaRPr lang="ru-RU" sz="2000" b="1" dirty="0">
              <a:latin typeface="Book Antiqua" pitchFamily="18" charset="0"/>
            </a:endParaRPr>
          </a:p>
        </p:txBody>
      </p:sp>
      <p:pic>
        <p:nvPicPr>
          <p:cNvPr id="19459" name="Picture 6" descr="C:\Users\Александра\Pictures\символика\03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2" y="2000240"/>
            <a:ext cx="3786202" cy="3786202"/>
          </a:xfrm>
        </p:spPr>
      </p:pic>
      <p:sp>
        <p:nvSpPr>
          <p:cNvPr id="19460" name="Прямоугольник 4"/>
          <p:cNvSpPr>
            <a:spLocks noChangeArrowheads="1"/>
          </p:cNvSpPr>
          <p:nvPr/>
        </p:nvSpPr>
        <p:spPr bwMode="auto">
          <a:xfrm>
            <a:off x="571472" y="2000240"/>
            <a:ext cx="35719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ВСЕГО В РАЙОНЕ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ru-RU" sz="1600" b="1" dirty="0">
                <a:solidFill>
                  <a:srgbClr val="C00000"/>
                </a:solidFill>
              </a:rPr>
              <a:t>8 населенных пунктов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входящих в 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перечень</a:t>
            </a:r>
            <a:r>
              <a:rPr lang="ru-RU" sz="1600" b="1" dirty="0" smtClean="0">
                <a:latin typeface="Book Antiqua" pitchFamily="18" charset="0"/>
              </a:rPr>
              <a:t> 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учреждений социальной сферы края, имеющих острую кадровую потребность и расположенных в отдаленных и труднодоступных муниципальных районах 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 пос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. Литовко, пос. Санболи,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пос. Лесной,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с. Омми, 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с.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Ачан,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с.  Джуен,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с. Болонь, 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с.Вознесенское</a:t>
            </a:r>
          </a:p>
          <a:p>
            <a:pPr algn="ctr"/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(школы и ДОУ),</a:t>
            </a:r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</a:rPr>
              <a:t>из них  имеют добавочный коэффициент к выплатам-6 пунктов</a:t>
            </a:r>
            <a:endParaRPr lang="ru-RU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85720" y="142852"/>
            <a:ext cx="857922" cy="5738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/>
            <a:ext uri="{AF507438-7753-43E0-B8FC-AC1667EBCBE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58280" cy="107154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</a:t>
            </a:r>
            <a:r>
              <a:rPr lang="ru-RU" sz="1800" b="1" dirty="0" smtClean="0"/>
              <a:t>Вакансии под сберегательный капитал</a:t>
            </a:r>
            <a:br>
              <a:rPr lang="ru-RU" sz="1800" b="1" dirty="0" smtClean="0"/>
            </a:br>
            <a:r>
              <a:rPr lang="ru-RU" sz="1800" b="1" dirty="0" smtClean="0"/>
              <a:t>Амурского муниципального района на 2026 год 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071546"/>
            <a:ext cx="8572500" cy="5572143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	</a:t>
            </a:r>
            <a:r>
              <a:rPr lang="ru-RU" sz="4800" dirty="0" smtClean="0"/>
              <a:t> </a:t>
            </a:r>
            <a:r>
              <a:rPr lang="ru-RU" sz="52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Муниципальное бюджетное общеобразовательное учреждение средняя общеобразовательная школа им. П.К. Киле  с. Ачан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учитель математики , начальных классов.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	2. Муниципальное бюджетное общеобразовательное учреждение средняя общеобразовательная школа с. </a:t>
            </a:r>
            <a:r>
              <a:rPr lang="ru-RU" sz="5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Вознесенское</a:t>
            </a:r>
            <a:r>
              <a:rPr lang="ru-RU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учитель начальных классов.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	3. Муниципальное бюджетное общеобразовательное учреждение средняя общеобразовательная школа п. Санболи  Амурского муниципального района </a:t>
            </a:r>
          </a:p>
          <a:p>
            <a:pPr algn="ctr"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учитель  физики и информатики, математики, русского языка и литературы, химии и биологии, английского языка, педагог дополнительного образования, </a:t>
            </a:r>
          </a:p>
          <a:p>
            <a:pPr algn="ctr"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социальный педагог.</a:t>
            </a:r>
          </a:p>
          <a:p>
            <a:pPr algn="just">
              <a:buNone/>
              <a:defRPr/>
            </a:pP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	4. Муниципальное бюджетное общеобразовательное учреждение основная  общеобразовательная школа с. Омми 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учитель  начальных классов,  биологии и  химии, английского языка,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русского языка и литературы.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       5. Муниципальное бюджетное общеобразовательное учреждение средняя общеобразовательная школа с. Болонь Амурского муниципального района:</a:t>
            </a:r>
          </a:p>
          <a:p>
            <a:pPr algn="just"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        учитель ,  биологии и химии</a:t>
            </a:r>
          </a:p>
          <a:p>
            <a:pPr algn="just">
              <a:buNone/>
              <a:defRPr/>
            </a:pP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       6. Муниципальное бюджетное общеобразовательное учреждение средняя общеобразовательная школа п. Литовко  Амурского муниципального района </a:t>
            </a:r>
          </a:p>
          <a:p>
            <a:pPr algn="just"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       учитель физики и информатики</a:t>
            </a:r>
          </a:p>
          <a:p>
            <a:pPr algn="just">
              <a:buNone/>
              <a:defRPr/>
            </a:pPr>
            <a:r>
              <a:rPr lang="ru-RU" sz="5600" b="1" dirty="0" smtClean="0">
                <a:latin typeface="Arial" pitchFamily="34" charset="0"/>
                <a:cs typeface="Arial" pitchFamily="34" charset="0"/>
              </a:rPr>
              <a:t>        </a:t>
            </a:r>
            <a:endParaRPr lang="ru-RU" sz="5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200" b="1" dirty="0" smtClean="0">
                <a:latin typeface="Arial" pitchFamily="34" charset="0"/>
                <a:cs typeface="Arial" pitchFamily="34" charset="0"/>
              </a:rPr>
              <a:t>	 </a:t>
            </a:r>
            <a:endParaRPr lang="ru-RU" sz="5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600" dirty="0" smtClean="0"/>
              <a:t> </a:t>
            </a:r>
            <a:br>
              <a:rPr lang="ru-RU" sz="1600" dirty="0" smtClean="0"/>
            </a:br>
            <a:r>
              <a:rPr lang="ru-RU" sz="1600" dirty="0" smtClean="0"/>
              <a:t> СОЗДАНИЕ УСЛОВИЙ  ДЛЯ ПРОФЕССИНАЛЬНОГО РАЗВИТИЯ    И ПОДДЕРЖКИ МОЛОДЫХ СПЕЦИАЛИСТОВ </a:t>
            </a:r>
            <a:br>
              <a:rPr lang="ru-RU" sz="1600" dirty="0" smtClean="0"/>
            </a:br>
            <a:r>
              <a:rPr lang="ru-RU" sz="1600" dirty="0" smtClean="0"/>
              <a:t>В АМУРСКОМ МУНИЦИПАЛЬНОМ  РАЙОНЕ</a:t>
            </a:r>
            <a:endParaRPr lang="ru-RU" sz="16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4572032"/>
          </a:xfrm>
        </p:spPr>
        <p:txBody>
          <a:bodyPr>
            <a:normAutofit fontScale="25000" lnSpcReduction="20000"/>
          </a:bodyPr>
          <a:lstStyle/>
          <a:p>
            <a:pPr marL="1883664" lvl="8" algn="ctr">
              <a:lnSpc>
                <a:spcPct val="170000"/>
              </a:lnSpc>
              <a:buNone/>
            </a:pPr>
            <a:endParaRPr lang="ru-RU" sz="5100" b="1" dirty="0" smtClean="0"/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6400" b="1" dirty="0" smtClean="0"/>
              <a:t> </a:t>
            </a:r>
            <a:r>
              <a:rPr lang="ru-RU" sz="6400" b="1" dirty="0" smtClean="0">
                <a:solidFill>
                  <a:schemeClr val="accent4">
                    <a:lumMod val="75000"/>
                  </a:schemeClr>
                </a:solidFill>
              </a:rPr>
              <a:t>Особое внимание обеспечению мер социальной поддержки;</a:t>
            </a:r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6400" b="1" dirty="0" smtClean="0">
                <a:solidFill>
                  <a:schemeClr val="accent4">
                    <a:lumMod val="75000"/>
                  </a:schemeClr>
                </a:solidFill>
              </a:rPr>
              <a:t> Методическое, информационное профессиональное сопровождение молодых педагогов;</a:t>
            </a:r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6400" b="1" dirty="0" smtClean="0">
                <a:solidFill>
                  <a:schemeClr val="accent4">
                    <a:lumMod val="75000"/>
                  </a:schemeClr>
                </a:solidFill>
              </a:rPr>
              <a:t>Большие возможности творческого и профессионального и карьерного роста молодых педагогов.</a:t>
            </a:r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6400" b="1" dirty="0" smtClean="0">
                <a:solidFill>
                  <a:schemeClr val="accent4">
                    <a:lumMod val="75000"/>
                  </a:schemeClr>
                </a:solidFill>
              </a:rPr>
              <a:t>Предоставление служебного жилья в порядке очерёдности</a:t>
            </a:r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endParaRPr lang="ru-RU" sz="6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algn="ctr">
              <a:lnSpc>
                <a:spcPct val="170000"/>
              </a:lnSpc>
              <a:buFont typeface="Wingdings" pitchFamily="2" charset="2"/>
              <a:buChar char="Ø"/>
            </a:pPr>
            <a:r>
              <a:rPr lang="ru-RU" sz="6400" b="1" dirty="0" smtClean="0">
                <a:solidFill>
                  <a:schemeClr val="accent4">
                    <a:lumMod val="75000"/>
                  </a:schemeClr>
                </a:solidFill>
              </a:rPr>
              <a:t>  У нас интересно!</a:t>
            </a:r>
          </a:p>
          <a:p>
            <a:pPr marL="0" algn="just">
              <a:buFont typeface="Wingdings" pitchFamily="2" charset="2"/>
              <a:buChar char="Ø"/>
            </a:pPr>
            <a:endParaRPr lang="ru-RU" sz="6400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 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2920" y="500042"/>
            <a:ext cx="8183880" cy="71438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1800" b="1" dirty="0" smtClean="0"/>
              <a:t>Сегодня разработаны и реализуются: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4422"/>
            <a:ext cx="7924800" cy="5357850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1600" dirty="0" smtClean="0"/>
          </a:p>
          <a:p>
            <a:pPr algn="just">
              <a:lnSpc>
                <a:spcPct val="120000"/>
              </a:lnSpc>
              <a:buFont typeface="Wingdings" pitchFamily="2" charset="2"/>
              <a:buChar char="Ш"/>
              <a:defRPr/>
            </a:pPr>
            <a:r>
              <a:rPr lang="ru-RU" sz="21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В рамках соглашения между  управлением образования и ООО «Полиметалл» реализуется   проекты  программы «ПЯТЬ шагов к успеху», направленные на поддержку педагогов, студентов, молодых специалистов. Из них один проект направлен на поддержку молодых специалистов:</a:t>
            </a:r>
          </a:p>
          <a:p>
            <a:pPr algn="just">
              <a:lnSpc>
                <a:spcPct val="120000"/>
              </a:lnSpc>
              <a:buNone/>
              <a:defRPr/>
            </a:pP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    	на 4-м и 5-м году работы, в образовательных организациях </a:t>
            </a:r>
            <a:r>
              <a:rPr lang="ru-RU" sz="1800" b="1" u="sng" dirty="0" smtClean="0">
                <a:solidFill>
                  <a:schemeClr val="accent4">
                    <a:lumMod val="75000"/>
                  </a:schemeClr>
                </a:solidFill>
              </a:rPr>
              <a:t>г. Амурска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в течение 2-лет производиться дополнительно выплата  к окладу, по истечении 3-х летного стажа, в размере 10 т.р. ежемесячно всем молодым специалистам,  впервые приступившим к работе по окончании учебных заведений по очной форме обучения.  </a:t>
            </a:r>
          </a:p>
          <a:p>
            <a:pPr algn="just">
              <a:lnSpc>
                <a:spcPct val="120000"/>
              </a:lnSpc>
              <a:buNone/>
              <a:defRPr/>
            </a:pP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    	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  <a:defRPr/>
            </a:pPr>
            <a:endParaRPr lang="ru-RU" sz="1800" b="1" dirty="0" smtClean="0">
              <a:solidFill>
                <a:srgbClr val="00B050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Ш"/>
              <a:defRPr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 marL="609600" indent="-6096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endParaRPr lang="ru-RU" sz="1600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1682</TotalTime>
  <Words>732</Words>
  <Application>Microsoft Office PowerPoint</Application>
  <PresentationFormat>Экран (4:3)</PresentationFormat>
  <Paragraphs>173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Слайд 1</vt:lpstr>
      <vt:lpstr>В Амурском муниципальном районе</vt:lpstr>
      <vt:lpstr>Потребность в педагогических кадрах в 2026-27  году в дошкольных учреждениях Амурского района</vt:lpstr>
      <vt:lpstr>Вакансии в школах  на 2026-27 учебный  год</vt:lpstr>
      <vt:lpstr>Вакансии в школах и учреждениях дополительного образования на  2026-27 учебный  год</vt:lpstr>
      <vt:lpstr> Населённые пункты Амурского   района входящие в перечень учреждений социальной сферы края, имеющих острую кадровую потребность и расположенных в отдаленных и труднодоступных муниципальных районах края под сберегательный капитал</vt:lpstr>
      <vt:lpstr>    Вакансии под сберегательный капитал Амурского муниципального района на 2026 год </vt:lpstr>
      <vt:lpstr>         СОЗДАНИЕ УСЛОВИЙ  ДЛЯ ПРОФЕССИНАЛЬНОГО РАЗВИТИЯ    И ПОДДЕРЖКИ МОЛОДЫХ СПЕЦИАЛИСТОВ  В АМУРСКОМ МУНИЦИПАЛЬНОМ  РАЙОНЕ</vt:lpstr>
      <vt:lpstr>Сегодня разработаны и реализуются:</vt:lpstr>
      <vt:lpstr>  Управление образования, молодёжной политики и спорта Амурского муниципального района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Амурский муниципальный район</dc:title>
  <dc:creator>Александра</dc:creator>
  <cp:lastModifiedBy>А. В. Бахаева</cp:lastModifiedBy>
  <cp:revision>153</cp:revision>
  <dcterms:created xsi:type="dcterms:W3CDTF">2013-04-07T23:17:21Z</dcterms:created>
  <dcterms:modified xsi:type="dcterms:W3CDTF">2026-03-30T04:37:32Z</dcterms:modified>
</cp:coreProperties>
</file>