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8288000" cy="10287000"/>
  <p:notesSz cx="6858000" cy="9144000"/>
  <p:embeddedFontLst>
    <p:embeddedFont>
      <p:font typeface="Abril Fatface" panose="020B0604020202020204" charset="0"/>
      <p:regular r:id="rId8"/>
    </p:embeddedFont>
    <p:embeddedFont>
      <p:font typeface="Arial Black" panose="020B0A04020102020204" pitchFamily="34" charset="0"/>
      <p:bold r:id="rId9"/>
    </p:embeddedFon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Goudy Old Style" panose="02020502050305020303" pitchFamily="18" charset="0"/>
      <p:regular r:id="rId14"/>
      <p:bold r:id="rId15"/>
      <p:italic r:id="rId16"/>
    </p:embeddedFont>
    <p:embeddedFont>
      <p:font typeface="Goudy Stout" panose="0202090407030B020401" pitchFamily="18" charset="0"/>
      <p:regular r:id="rId17"/>
    </p:embeddedFont>
    <p:embeddedFont>
      <p:font typeface="Inter" panose="020B0604020202020204" charset="0"/>
      <p:regular r:id="rId18"/>
    </p:embeddedFont>
    <p:embeddedFont>
      <p:font typeface="Lazord Sans Serif Bold" panose="020B0604020202020204" charset="-78"/>
      <p:regular r:id="rId19"/>
    </p:embeddedFont>
    <p:embeddedFont>
      <p:font typeface="Peace Sans" panose="020B0604020202020204" charset="-52"/>
      <p:regular r:id="rId20"/>
    </p:embeddedFont>
    <p:embeddedFont>
      <p:font typeface="Waffle Soft" panose="020B0604020202020204" charset="-52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2" d="100"/>
          <a:sy n="72" d="100"/>
        </p:scale>
        <p:origin x="65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14.fntdata"/><Relationship Id="rId7" Type="http://schemas.openxmlformats.org/officeDocument/2006/relationships/slide" Target="slides/slide6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23" Type="http://schemas.openxmlformats.org/officeDocument/2006/relationships/viewProps" Target="viewProps.xml"/><Relationship Id="rId10" Type="http://schemas.openxmlformats.org/officeDocument/2006/relationships/font" Target="fonts/font3.fntdata"/><Relationship Id="rId19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1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11097" y="0"/>
            <a:ext cx="18310194" cy="10287000"/>
          </a:xfrm>
          <a:custGeom>
            <a:avLst/>
            <a:gdLst/>
            <a:ahLst/>
            <a:cxnLst/>
            <a:rect l="l" t="t" r="r" b="b"/>
            <a:pathLst>
              <a:path w="18310194" h="10287000">
                <a:moveTo>
                  <a:pt x="18310194" y="0"/>
                </a:moveTo>
                <a:lnTo>
                  <a:pt x="0" y="0"/>
                </a:lnTo>
                <a:lnTo>
                  <a:pt x="0" y="10287000"/>
                </a:lnTo>
                <a:lnTo>
                  <a:pt x="18310194" y="10287000"/>
                </a:lnTo>
                <a:lnTo>
                  <a:pt x="18310194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179657" y="2297972"/>
            <a:ext cx="5108343" cy="7989028"/>
          </a:xfrm>
          <a:custGeom>
            <a:avLst/>
            <a:gdLst/>
            <a:ahLst/>
            <a:cxnLst/>
            <a:rect l="l" t="t" r="r" b="b"/>
            <a:pathLst>
              <a:path w="5108343" h="7989028">
                <a:moveTo>
                  <a:pt x="0" y="0"/>
                </a:moveTo>
                <a:lnTo>
                  <a:pt x="5108343" y="0"/>
                </a:lnTo>
                <a:lnTo>
                  <a:pt x="5108343" y="7989028"/>
                </a:lnTo>
                <a:lnTo>
                  <a:pt x="0" y="79890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27154" r="-142545" b="-18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873282" y="820944"/>
            <a:ext cx="2541435" cy="2541435"/>
          </a:xfrm>
          <a:custGeom>
            <a:avLst/>
            <a:gdLst/>
            <a:ahLst/>
            <a:cxnLst/>
            <a:rect l="l" t="t" r="r" b="b"/>
            <a:pathLst>
              <a:path w="2541435" h="2541435">
                <a:moveTo>
                  <a:pt x="0" y="0"/>
                </a:moveTo>
                <a:lnTo>
                  <a:pt x="2541436" y="0"/>
                </a:lnTo>
                <a:lnTo>
                  <a:pt x="2541436" y="2541435"/>
                </a:lnTo>
                <a:lnTo>
                  <a:pt x="0" y="254143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4163353" y="7280257"/>
            <a:ext cx="9961293" cy="10333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323"/>
              </a:lnSpc>
            </a:pPr>
            <a:r>
              <a:rPr lang="en-US" sz="5945">
                <a:solidFill>
                  <a:srgbClr val="F4812A"/>
                </a:solidFill>
                <a:latin typeface="Waffle Soft"/>
              </a:rPr>
              <a:t>Приглашает на работу!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83636" y="3856498"/>
            <a:ext cx="17120728" cy="24626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13"/>
              </a:lnSpc>
            </a:pPr>
            <a:r>
              <a:rPr lang="en-US" sz="3413" dirty="0" err="1">
                <a:solidFill>
                  <a:srgbClr val="FFFFFF"/>
                </a:solidFill>
                <a:latin typeface="Goudy Old Style" panose="02020502050305020303" pitchFamily="18" charset="0"/>
              </a:rPr>
              <a:t>Муниципальное</a:t>
            </a:r>
            <a:r>
              <a:rPr lang="en-US" sz="3413" dirty="0">
                <a:solidFill>
                  <a:srgbClr val="FFFFFF"/>
                </a:solidFill>
                <a:latin typeface="Goudy Old Style" panose="02020502050305020303" pitchFamily="18" charset="0"/>
              </a:rPr>
              <a:t> </a:t>
            </a:r>
            <a:r>
              <a:rPr lang="en-US" sz="3413" dirty="0" err="1">
                <a:solidFill>
                  <a:srgbClr val="FFFFFF"/>
                </a:solidFill>
                <a:latin typeface="Goudy Old Style" panose="02020502050305020303" pitchFamily="18" charset="0"/>
              </a:rPr>
              <a:t>бюджетное</a:t>
            </a:r>
            <a:r>
              <a:rPr lang="en-US" sz="3413" dirty="0">
                <a:solidFill>
                  <a:srgbClr val="FFFFFF"/>
                </a:solidFill>
                <a:latin typeface="Goudy Old Style" panose="02020502050305020303" pitchFamily="18" charset="0"/>
              </a:rPr>
              <a:t> </a:t>
            </a:r>
            <a:r>
              <a:rPr lang="en-US" sz="3413" dirty="0" err="1">
                <a:solidFill>
                  <a:srgbClr val="FFFFFF"/>
                </a:solidFill>
                <a:latin typeface="Goudy Old Style" panose="02020502050305020303" pitchFamily="18" charset="0"/>
              </a:rPr>
              <a:t>учреждение</a:t>
            </a:r>
            <a:r>
              <a:rPr lang="en-US" sz="3413" dirty="0">
                <a:solidFill>
                  <a:srgbClr val="FFFFFF"/>
                </a:solidFill>
                <a:latin typeface="Goudy Old Style" panose="02020502050305020303" pitchFamily="18" charset="0"/>
              </a:rPr>
              <a:t> </a:t>
            </a:r>
            <a:r>
              <a:rPr lang="en-US" sz="3413" dirty="0" err="1">
                <a:solidFill>
                  <a:srgbClr val="FFFFFF"/>
                </a:solidFill>
                <a:latin typeface="Goudy Old Style" panose="02020502050305020303" pitchFamily="18" charset="0"/>
              </a:rPr>
              <a:t>дополнительного</a:t>
            </a:r>
            <a:r>
              <a:rPr lang="en-US" sz="3413" dirty="0">
                <a:solidFill>
                  <a:srgbClr val="FFFFFF"/>
                </a:solidFill>
                <a:latin typeface="Goudy Old Style" panose="02020502050305020303" pitchFamily="18" charset="0"/>
              </a:rPr>
              <a:t> </a:t>
            </a:r>
            <a:r>
              <a:rPr lang="en-US" sz="3413" dirty="0" err="1">
                <a:solidFill>
                  <a:srgbClr val="FFFFFF"/>
                </a:solidFill>
                <a:latin typeface="Goudy Old Style" panose="02020502050305020303" pitchFamily="18" charset="0"/>
              </a:rPr>
              <a:t>образования</a:t>
            </a:r>
            <a:endParaRPr lang="en-US" sz="3413" dirty="0">
              <a:solidFill>
                <a:srgbClr val="FFFFFF"/>
              </a:solidFill>
              <a:latin typeface="Goudy Old Style" panose="02020502050305020303" pitchFamily="18" charset="0"/>
            </a:endParaRPr>
          </a:p>
          <a:p>
            <a:pPr algn="ctr">
              <a:lnSpc>
                <a:spcPts val="3413"/>
              </a:lnSpc>
            </a:pPr>
            <a:r>
              <a:rPr lang="en-US" sz="3413" dirty="0">
                <a:solidFill>
                  <a:srgbClr val="FFFFFF"/>
                </a:solidFill>
                <a:latin typeface="Goudy Old Style" panose="02020502050305020303" pitchFamily="18" charset="0"/>
              </a:rPr>
              <a:t> </a:t>
            </a:r>
          </a:p>
          <a:p>
            <a:pPr algn="ctr">
              <a:lnSpc>
                <a:spcPts val="6313"/>
              </a:lnSpc>
            </a:pPr>
            <a:r>
              <a:rPr lang="en-US" sz="6313" dirty="0">
                <a:solidFill>
                  <a:srgbClr val="FFFFFF"/>
                </a:solidFill>
                <a:latin typeface="Goudy Old Style" panose="02020502050305020303" pitchFamily="18" charset="0"/>
              </a:rPr>
              <a:t>“</a:t>
            </a:r>
            <a:r>
              <a:rPr lang="en-US" sz="6313" dirty="0" err="1">
                <a:solidFill>
                  <a:srgbClr val="FFFFFF"/>
                </a:solidFill>
                <a:latin typeface="Goudy Old Style" panose="02020502050305020303" pitchFamily="18" charset="0"/>
              </a:rPr>
              <a:t>Центр</a:t>
            </a:r>
            <a:r>
              <a:rPr lang="en-US" sz="6313" dirty="0">
                <a:solidFill>
                  <a:srgbClr val="FFFFFF"/>
                </a:solidFill>
                <a:latin typeface="Goudy Old Style" panose="02020502050305020303" pitchFamily="18" charset="0"/>
              </a:rPr>
              <a:t> </a:t>
            </a:r>
            <a:r>
              <a:rPr lang="en-US" sz="6313" dirty="0" err="1">
                <a:solidFill>
                  <a:srgbClr val="FFFFFF"/>
                </a:solidFill>
                <a:latin typeface="Goudy Old Style" panose="02020502050305020303" pitchFamily="18" charset="0"/>
              </a:rPr>
              <a:t>творчества</a:t>
            </a:r>
            <a:r>
              <a:rPr lang="en-US" sz="6313" dirty="0">
                <a:solidFill>
                  <a:srgbClr val="FFFFFF"/>
                </a:solidFill>
                <a:latin typeface="Goudy Old Style" panose="02020502050305020303" pitchFamily="18" charset="0"/>
              </a:rPr>
              <a:t> </a:t>
            </a:r>
            <a:r>
              <a:rPr lang="en-US" sz="6313" dirty="0" err="1">
                <a:solidFill>
                  <a:srgbClr val="FFFFFF"/>
                </a:solidFill>
                <a:latin typeface="Goudy Old Style" panose="02020502050305020303" pitchFamily="18" charset="0"/>
              </a:rPr>
              <a:t>детей</a:t>
            </a:r>
            <a:r>
              <a:rPr lang="en-US" sz="6313" dirty="0">
                <a:solidFill>
                  <a:srgbClr val="FFFFFF"/>
                </a:solidFill>
                <a:latin typeface="Goudy Old Style" panose="02020502050305020303" pitchFamily="18" charset="0"/>
              </a:rPr>
              <a:t> и </a:t>
            </a:r>
            <a:r>
              <a:rPr lang="en-US" sz="6313" dirty="0" err="1">
                <a:solidFill>
                  <a:srgbClr val="FFFFFF"/>
                </a:solidFill>
                <a:latin typeface="Goudy Old Style" panose="02020502050305020303" pitchFamily="18" charset="0"/>
              </a:rPr>
              <a:t>молодежи</a:t>
            </a:r>
            <a:r>
              <a:rPr lang="en-US" sz="6313" dirty="0">
                <a:solidFill>
                  <a:srgbClr val="FFFFFF"/>
                </a:solidFill>
                <a:latin typeface="Goudy Old Style" panose="02020502050305020303" pitchFamily="18" charset="0"/>
              </a:rPr>
              <a:t>”</a:t>
            </a:r>
          </a:p>
          <a:p>
            <a:pPr algn="ctr">
              <a:lnSpc>
                <a:spcPts val="2813"/>
              </a:lnSpc>
            </a:pPr>
            <a:endParaRPr lang="en-US" sz="6313" dirty="0">
              <a:solidFill>
                <a:srgbClr val="FFFFFF"/>
              </a:solidFill>
              <a:latin typeface="Goudy Old Style" panose="02020502050305020303" pitchFamily="18" charset="0"/>
            </a:endParaRPr>
          </a:p>
          <a:p>
            <a:pPr algn="ctr">
              <a:lnSpc>
                <a:spcPts val="3313"/>
              </a:lnSpc>
            </a:pPr>
            <a:r>
              <a:rPr lang="en-US" sz="3313" dirty="0" err="1">
                <a:solidFill>
                  <a:srgbClr val="FFFFFF"/>
                </a:solidFill>
                <a:latin typeface="Goudy Old Style" panose="02020502050305020303" pitchFamily="18" charset="0"/>
              </a:rPr>
              <a:t>р.п.Солнечный</a:t>
            </a:r>
            <a:endParaRPr lang="en-US" sz="3313" dirty="0">
              <a:solidFill>
                <a:srgbClr val="FFFFFF"/>
              </a:solidFill>
              <a:latin typeface="Goudy Old Style" panose="02020502050305020303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90524" y="1148568"/>
            <a:ext cx="3718805" cy="3718805"/>
          </a:xfrm>
          <a:custGeom>
            <a:avLst/>
            <a:gdLst/>
            <a:ahLst/>
            <a:cxnLst/>
            <a:rect l="l" t="t" r="r" b="b"/>
            <a:pathLst>
              <a:path w="3718805" h="3718805">
                <a:moveTo>
                  <a:pt x="0" y="0"/>
                </a:moveTo>
                <a:lnTo>
                  <a:pt x="3718805" y="0"/>
                </a:lnTo>
                <a:lnTo>
                  <a:pt x="3718805" y="3718805"/>
                </a:lnTo>
                <a:lnTo>
                  <a:pt x="0" y="37188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311828" y="1388915"/>
            <a:ext cx="3718805" cy="3718805"/>
          </a:xfrm>
          <a:custGeom>
            <a:avLst/>
            <a:gdLst/>
            <a:ahLst/>
            <a:cxnLst/>
            <a:rect l="l" t="t" r="r" b="b"/>
            <a:pathLst>
              <a:path w="3718805" h="3718805">
                <a:moveTo>
                  <a:pt x="0" y="0"/>
                </a:moveTo>
                <a:lnTo>
                  <a:pt x="3718805" y="0"/>
                </a:lnTo>
                <a:lnTo>
                  <a:pt x="3718805" y="3718805"/>
                </a:lnTo>
                <a:lnTo>
                  <a:pt x="0" y="37188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213812" y="1461681"/>
            <a:ext cx="3718805" cy="3718805"/>
          </a:xfrm>
          <a:custGeom>
            <a:avLst/>
            <a:gdLst/>
            <a:ahLst/>
            <a:cxnLst/>
            <a:rect l="l" t="t" r="r" b="b"/>
            <a:pathLst>
              <a:path w="3718805" h="3718805">
                <a:moveTo>
                  <a:pt x="0" y="0"/>
                </a:moveTo>
                <a:lnTo>
                  <a:pt x="3718805" y="0"/>
                </a:lnTo>
                <a:lnTo>
                  <a:pt x="3718805" y="3718805"/>
                </a:lnTo>
                <a:lnTo>
                  <a:pt x="0" y="37188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028726" y="161925"/>
            <a:ext cx="16230600" cy="1438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00"/>
              </a:lnSpc>
            </a:pPr>
            <a:r>
              <a:rPr lang="en-US" sz="7500">
                <a:solidFill>
                  <a:srgbClr val="5E17EB"/>
                </a:solidFill>
                <a:latin typeface="Lazord Sans Serif Bold"/>
              </a:rPr>
              <a:t>ВАКАНСИИ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26" y="1375956"/>
            <a:ext cx="16230600" cy="6559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9"/>
              </a:lnSpc>
            </a:pPr>
            <a:r>
              <a:rPr lang="en-US" sz="3799">
                <a:solidFill>
                  <a:srgbClr val="000000"/>
                </a:solidFill>
                <a:latin typeface="Inter"/>
              </a:rPr>
              <a:t>Педагог дополнительного образования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2763514" y="3421281"/>
            <a:ext cx="4737489" cy="5897738"/>
            <a:chOff x="0" y="0"/>
            <a:chExt cx="1247734" cy="155331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247734" cy="1553314"/>
            </a:xfrm>
            <a:custGeom>
              <a:avLst/>
              <a:gdLst/>
              <a:ahLst/>
              <a:cxnLst/>
              <a:rect l="l" t="t" r="r" b="b"/>
              <a:pathLst>
                <a:path w="1247734" h="1553314">
                  <a:moveTo>
                    <a:pt x="83343" y="0"/>
                  </a:moveTo>
                  <a:lnTo>
                    <a:pt x="1164390" y="0"/>
                  </a:lnTo>
                  <a:cubicBezTo>
                    <a:pt x="1210420" y="0"/>
                    <a:pt x="1247734" y="37314"/>
                    <a:pt x="1247734" y="83343"/>
                  </a:cubicBezTo>
                  <a:lnTo>
                    <a:pt x="1247734" y="1469971"/>
                  </a:lnTo>
                  <a:cubicBezTo>
                    <a:pt x="1247734" y="1516000"/>
                    <a:pt x="1210420" y="1553314"/>
                    <a:pt x="1164390" y="1553314"/>
                  </a:cubicBezTo>
                  <a:lnTo>
                    <a:pt x="83343" y="1553314"/>
                  </a:lnTo>
                  <a:cubicBezTo>
                    <a:pt x="37314" y="1553314"/>
                    <a:pt x="0" y="1516000"/>
                    <a:pt x="0" y="1469971"/>
                  </a:cubicBezTo>
                  <a:lnTo>
                    <a:pt x="0" y="83343"/>
                  </a:lnTo>
                  <a:cubicBezTo>
                    <a:pt x="0" y="37314"/>
                    <a:pt x="37314" y="0"/>
                    <a:pt x="83343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7AD">
                    <a:alpha val="84000"/>
                  </a:srgbClr>
                </a:gs>
                <a:gs pos="100000">
                  <a:srgbClr val="FFA9F9">
                    <a:alpha val="84000"/>
                  </a:srgbClr>
                </a:gs>
              </a:gsLst>
              <a:lin ang="0"/>
            </a:gradFill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1247734" cy="16009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3633960" y="-4179798"/>
            <a:ext cx="11282957" cy="11282957"/>
          </a:xfrm>
          <a:custGeom>
            <a:avLst/>
            <a:gdLst/>
            <a:ahLst/>
            <a:cxnLst/>
            <a:rect l="l" t="t" r="r" b="b"/>
            <a:pathLst>
              <a:path w="11282957" h="11282957">
                <a:moveTo>
                  <a:pt x="0" y="0"/>
                </a:moveTo>
                <a:lnTo>
                  <a:pt x="11282957" y="0"/>
                </a:lnTo>
                <a:lnTo>
                  <a:pt x="11282957" y="11282957"/>
                </a:lnTo>
                <a:lnTo>
                  <a:pt x="0" y="1128295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0" y="9527310"/>
            <a:ext cx="18311282" cy="1174128"/>
          </a:xfrm>
          <a:custGeom>
            <a:avLst/>
            <a:gdLst/>
            <a:ahLst/>
            <a:cxnLst/>
            <a:rect l="l" t="t" r="r" b="b"/>
            <a:pathLst>
              <a:path w="18311282" h="1174128">
                <a:moveTo>
                  <a:pt x="0" y="0"/>
                </a:moveTo>
                <a:lnTo>
                  <a:pt x="18311282" y="0"/>
                </a:lnTo>
                <a:lnTo>
                  <a:pt x="18311282" y="1174128"/>
                </a:lnTo>
                <a:lnTo>
                  <a:pt x="0" y="11741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741" r="-741" b="-233802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-2063654" y="-2874821"/>
            <a:ext cx="7335036" cy="7335036"/>
          </a:xfrm>
          <a:custGeom>
            <a:avLst/>
            <a:gdLst/>
            <a:ahLst/>
            <a:cxnLst/>
            <a:rect l="l" t="t" r="r" b="b"/>
            <a:pathLst>
              <a:path w="7335036" h="7335036">
                <a:moveTo>
                  <a:pt x="0" y="0"/>
                </a:moveTo>
                <a:lnTo>
                  <a:pt x="7335036" y="0"/>
                </a:lnTo>
                <a:lnTo>
                  <a:pt x="7335036" y="7335036"/>
                </a:lnTo>
                <a:lnTo>
                  <a:pt x="0" y="733503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25000"/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13" name="Group 13"/>
          <p:cNvGrpSpPr/>
          <p:nvPr/>
        </p:nvGrpSpPr>
        <p:grpSpPr>
          <a:xfrm>
            <a:off x="670482" y="3421281"/>
            <a:ext cx="4762967" cy="5897738"/>
            <a:chOff x="0" y="0"/>
            <a:chExt cx="1254444" cy="155331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254444" cy="1553314"/>
            </a:xfrm>
            <a:custGeom>
              <a:avLst/>
              <a:gdLst/>
              <a:ahLst/>
              <a:cxnLst/>
              <a:rect l="l" t="t" r="r" b="b"/>
              <a:pathLst>
                <a:path w="1254444" h="1553314">
                  <a:moveTo>
                    <a:pt x="82897" y="0"/>
                  </a:moveTo>
                  <a:lnTo>
                    <a:pt x="1171547" y="0"/>
                  </a:lnTo>
                  <a:cubicBezTo>
                    <a:pt x="1193532" y="0"/>
                    <a:pt x="1214618" y="8734"/>
                    <a:pt x="1230164" y="24280"/>
                  </a:cubicBezTo>
                  <a:cubicBezTo>
                    <a:pt x="1245710" y="39826"/>
                    <a:pt x="1254444" y="60912"/>
                    <a:pt x="1254444" y="82897"/>
                  </a:cubicBezTo>
                  <a:lnTo>
                    <a:pt x="1254444" y="1470416"/>
                  </a:lnTo>
                  <a:cubicBezTo>
                    <a:pt x="1254444" y="1516199"/>
                    <a:pt x="1217330" y="1553314"/>
                    <a:pt x="1171547" y="1553314"/>
                  </a:cubicBezTo>
                  <a:lnTo>
                    <a:pt x="82897" y="1553314"/>
                  </a:lnTo>
                  <a:cubicBezTo>
                    <a:pt x="37114" y="1553314"/>
                    <a:pt x="0" y="1516199"/>
                    <a:pt x="0" y="1470416"/>
                  </a:cubicBezTo>
                  <a:lnTo>
                    <a:pt x="0" y="82897"/>
                  </a:lnTo>
                  <a:cubicBezTo>
                    <a:pt x="0" y="37114"/>
                    <a:pt x="37114" y="0"/>
                    <a:pt x="8289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7AD">
                    <a:alpha val="84000"/>
                  </a:srgbClr>
                </a:gs>
                <a:gs pos="100000">
                  <a:srgbClr val="FFA9F9">
                    <a:alpha val="84000"/>
                  </a:srgbClr>
                </a:gs>
              </a:gsLst>
              <a:lin ang="0"/>
            </a:gradFill>
          </p:spPr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1254444" cy="16009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765590" y="2374812"/>
            <a:ext cx="4505792" cy="173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</a:pPr>
            <a:r>
              <a:rPr lang="en-US" sz="3100">
                <a:solidFill>
                  <a:srgbClr val="5E17EB"/>
                </a:solidFill>
                <a:latin typeface="Lazord Sans Serif Bold"/>
              </a:rPr>
              <a:t>Преподаватель </a:t>
            </a:r>
          </a:p>
          <a:p>
            <a:pPr algn="ctr">
              <a:lnSpc>
                <a:spcPts val="4340"/>
              </a:lnSpc>
            </a:pPr>
            <a:r>
              <a:rPr lang="en-US" sz="3100">
                <a:solidFill>
                  <a:srgbClr val="5E17EB"/>
                </a:solidFill>
                <a:latin typeface="Lazord Sans Serif Bold"/>
              </a:rPr>
              <a:t>по</a:t>
            </a:r>
          </a:p>
          <a:p>
            <a:pPr algn="ctr">
              <a:lnSpc>
                <a:spcPts val="4340"/>
              </a:lnSpc>
            </a:pPr>
            <a:r>
              <a:rPr lang="en-US" sz="3100">
                <a:solidFill>
                  <a:srgbClr val="5E17EB"/>
                </a:solidFill>
                <a:latin typeface="Lazord Sans Serif Bold"/>
              </a:rPr>
              <a:t>вокалу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828470" y="4407574"/>
            <a:ext cx="4442912" cy="46109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58"/>
              </a:lnSpc>
            </a:pPr>
            <a:r>
              <a:rPr lang="en-US" sz="3041">
                <a:solidFill>
                  <a:srgbClr val="000000"/>
                </a:solidFill>
                <a:latin typeface="Abril Fatface"/>
              </a:rPr>
              <a:t>Требования:</a:t>
            </a:r>
          </a:p>
          <a:p>
            <a:pPr algn="ctr">
              <a:lnSpc>
                <a:spcPts val="2998"/>
              </a:lnSpc>
            </a:pPr>
            <a:endParaRPr lang="en-US" sz="3041">
              <a:solidFill>
                <a:srgbClr val="000000"/>
              </a:solidFill>
              <a:latin typeface="Abril Fatface"/>
            </a:endParaRPr>
          </a:p>
          <a:p>
            <a:pPr marL="462341" lvl="1" indent="-231171">
              <a:lnSpc>
                <a:spcPts val="2998"/>
              </a:lnSpc>
              <a:buAutoNum type="arabicPeriod"/>
            </a:pPr>
            <a:r>
              <a:rPr lang="en-US" sz="2141">
                <a:solidFill>
                  <a:srgbClr val="000000"/>
                </a:solidFill>
                <a:latin typeface="Abril Fatface"/>
              </a:rPr>
              <a:t>Высшее профессиональное или среднее профессиональное образование.</a:t>
            </a:r>
          </a:p>
          <a:p>
            <a:pPr marL="462341" lvl="1" indent="-231171">
              <a:lnSpc>
                <a:spcPts val="2998"/>
              </a:lnSpc>
              <a:buAutoNum type="arabicPeriod"/>
            </a:pPr>
            <a:r>
              <a:rPr lang="en-US" sz="2141">
                <a:solidFill>
                  <a:srgbClr val="000000"/>
                </a:solidFill>
                <a:latin typeface="Abril Fatface"/>
              </a:rPr>
              <a:t>Приветствуется умение играть на музыкальном инструменте.</a:t>
            </a:r>
          </a:p>
          <a:p>
            <a:pPr marL="462341" lvl="1" indent="-231171">
              <a:lnSpc>
                <a:spcPts val="2998"/>
              </a:lnSpc>
              <a:buAutoNum type="arabicPeriod"/>
            </a:pPr>
            <a:r>
              <a:rPr lang="en-US" sz="2141">
                <a:solidFill>
                  <a:srgbClr val="000000"/>
                </a:solidFill>
                <a:latin typeface="Abril Fatface"/>
              </a:rPr>
              <a:t>Быть осведомленным о музыкальных пристрастиях воспитанников.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6805050" y="3384454"/>
            <a:ext cx="4732362" cy="5897738"/>
            <a:chOff x="0" y="0"/>
            <a:chExt cx="1246383" cy="1553314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246383" cy="1553314"/>
            </a:xfrm>
            <a:custGeom>
              <a:avLst/>
              <a:gdLst/>
              <a:ahLst/>
              <a:cxnLst/>
              <a:rect l="l" t="t" r="r" b="b"/>
              <a:pathLst>
                <a:path w="1246383" h="1553314">
                  <a:moveTo>
                    <a:pt x="83434" y="0"/>
                  </a:moveTo>
                  <a:lnTo>
                    <a:pt x="1162950" y="0"/>
                  </a:lnTo>
                  <a:cubicBezTo>
                    <a:pt x="1185078" y="0"/>
                    <a:pt x="1206299" y="8790"/>
                    <a:pt x="1221946" y="24437"/>
                  </a:cubicBezTo>
                  <a:cubicBezTo>
                    <a:pt x="1237593" y="40084"/>
                    <a:pt x="1246383" y="61306"/>
                    <a:pt x="1246383" y="83434"/>
                  </a:cubicBezTo>
                  <a:lnTo>
                    <a:pt x="1246383" y="1469880"/>
                  </a:lnTo>
                  <a:cubicBezTo>
                    <a:pt x="1246383" y="1515959"/>
                    <a:pt x="1209029" y="1553314"/>
                    <a:pt x="1162950" y="1553314"/>
                  </a:cubicBezTo>
                  <a:lnTo>
                    <a:pt x="83434" y="1553314"/>
                  </a:lnTo>
                  <a:cubicBezTo>
                    <a:pt x="61306" y="1553314"/>
                    <a:pt x="40084" y="1544524"/>
                    <a:pt x="24437" y="1528877"/>
                  </a:cubicBezTo>
                  <a:cubicBezTo>
                    <a:pt x="8790" y="1513230"/>
                    <a:pt x="0" y="1492008"/>
                    <a:pt x="0" y="1469880"/>
                  </a:cubicBezTo>
                  <a:lnTo>
                    <a:pt x="0" y="83434"/>
                  </a:lnTo>
                  <a:cubicBezTo>
                    <a:pt x="0" y="37354"/>
                    <a:pt x="37354" y="0"/>
                    <a:pt x="8343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7AD">
                    <a:alpha val="84000"/>
                  </a:srgbClr>
                </a:gs>
                <a:gs pos="100000">
                  <a:srgbClr val="FFA9F9">
                    <a:alpha val="84000"/>
                  </a:srgbClr>
                </a:gs>
              </a:gsLst>
              <a:lin ang="0"/>
            </a:gradFill>
          </p:spPr>
        </p:sp>
        <p:sp>
          <p:nvSpPr>
            <p:cNvPr id="20" name="TextBox 20"/>
            <p:cNvSpPr txBox="1"/>
            <p:nvPr/>
          </p:nvSpPr>
          <p:spPr>
            <a:xfrm>
              <a:off x="0" y="-47625"/>
              <a:ext cx="1246383" cy="16009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6871305" y="2374812"/>
            <a:ext cx="4568673" cy="1785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5E17EB"/>
                </a:solidFill>
                <a:latin typeface="Lazord Sans Serif Bold"/>
              </a:rPr>
              <a:t>Педагог по физической культуре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949775" y="4407574"/>
            <a:ext cx="4442912" cy="42394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58"/>
              </a:lnSpc>
            </a:pPr>
            <a:r>
              <a:rPr lang="en-US" sz="3041">
                <a:solidFill>
                  <a:srgbClr val="000000"/>
                </a:solidFill>
                <a:latin typeface="Abril Fatface"/>
              </a:rPr>
              <a:t>Требования:</a:t>
            </a:r>
          </a:p>
          <a:p>
            <a:pPr algn="ctr">
              <a:lnSpc>
                <a:spcPts val="2998"/>
              </a:lnSpc>
            </a:pPr>
            <a:endParaRPr lang="en-US" sz="3041">
              <a:solidFill>
                <a:srgbClr val="000000"/>
              </a:solidFill>
              <a:latin typeface="Abril Fatface"/>
            </a:endParaRPr>
          </a:p>
          <a:p>
            <a:pPr marL="462341" lvl="1" indent="-231171">
              <a:lnSpc>
                <a:spcPts val="2998"/>
              </a:lnSpc>
              <a:buAutoNum type="arabicPeriod"/>
            </a:pPr>
            <a:r>
              <a:rPr lang="en-US" sz="2141">
                <a:solidFill>
                  <a:srgbClr val="000000"/>
                </a:solidFill>
                <a:latin typeface="Abril Fatface"/>
              </a:rPr>
              <a:t>Высшее профессиональное или среднее профессиональное образование.</a:t>
            </a:r>
          </a:p>
          <a:p>
            <a:pPr marL="462341" lvl="1" indent="-231171">
              <a:lnSpc>
                <a:spcPts val="2998"/>
              </a:lnSpc>
              <a:buAutoNum type="arabicPeriod"/>
            </a:pPr>
            <a:r>
              <a:rPr lang="en-US" sz="2141">
                <a:solidFill>
                  <a:srgbClr val="000000"/>
                </a:solidFill>
                <a:latin typeface="Abril Fatface"/>
              </a:rPr>
              <a:t>Приветствуется хорошая спортивная форма и здоровый образ жизни.</a:t>
            </a:r>
          </a:p>
          <a:p>
            <a:pPr marL="462341" lvl="1" indent="-231171">
              <a:lnSpc>
                <a:spcPts val="2998"/>
              </a:lnSpc>
              <a:buAutoNum type="arabicPeriod"/>
            </a:pPr>
            <a:r>
              <a:rPr lang="en-US" sz="2141">
                <a:solidFill>
                  <a:srgbClr val="000000"/>
                </a:solidFill>
                <a:latin typeface="Abril Fatface"/>
              </a:rPr>
              <a:t>Умение обращаться со спортивным инвентарем.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2884829" y="2826995"/>
            <a:ext cx="4568673" cy="661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5E17EB"/>
                </a:solidFill>
                <a:latin typeface="Lazord Sans Serif Bold"/>
              </a:rPr>
              <a:t>Хореограф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2837328" y="4403065"/>
            <a:ext cx="4663674" cy="46109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58"/>
              </a:lnSpc>
            </a:pPr>
            <a:r>
              <a:rPr lang="en-US" sz="3041">
                <a:solidFill>
                  <a:srgbClr val="000000"/>
                </a:solidFill>
                <a:latin typeface="Abril Fatface"/>
              </a:rPr>
              <a:t>Требования:</a:t>
            </a:r>
          </a:p>
          <a:p>
            <a:pPr algn="ctr">
              <a:lnSpc>
                <a:spcPts val="2998"/>
              </a:lnSpc>
            </a:pPr>
            <a:endParaRPr lang="en-US" sz="3041">
              <a:solidFill>
                <a:srgbClr val="000000"/>
              </a:solidFill>
              <a:latin typeface="Abril Fatface"/>
            </a:endParaRPr>
          </a:p>
          <a:p>
            <a:pPr marL="462341" lvl="1" indent="-231171">
              <a:lnSpc>
                <a:spcPts val="2998"/>
              </a:lnSpc>
              <a:buAutoNum type="arabicPeriod"/>
            </a:pPr>
            <a:r>
              <a:rPr lang="en-US" sz="2141">
                <a:solidFill>
                  <a:srgbClr val="000000"/>
                </a:solidFill>
                <a:latin typeface="Abril Fatface"/>
              </a:rPr>
              <a:t>Высшее профессиональное или среднее профессиональное образование.</a:t>
            </a:r>
          </a:p>
          <a:p>
            <a:pPr marL="462341" lvl="1" indent="-231171">
              <a:lnSpc>
                <a:spcPts val="2998"/>
              </a:lnSpc>
              <a:buAutoNum type="arabicPeriod"/>
            </a:pPr>
            <a:r>
              <a:rPr lang="en-US" sz="2141">
                <a:solidFill>
                  <a:srgbClr val="000000"/>
                </a:solidFill>
                <a:latin typeface="Abril Fatface"/>
              </a:rPr>
              <a:t>Приветствуется знания и умения основных танцевальных элементов.</a:t>
            </a:r>
          </a:p>
          <a:p>
            <a:pPr marL="462341" lvl="1" indent="-231171">
              <a:lnSpc>
                <a:spcPts val="2998"/>
              </a:lnSpc>
              <a:buAutoNum type="arabicPeriod"/>
            </a:pPr>
            <a:r>
              <a:rPr lang="en-US" sz="2141">
                <a:solidFill>
                  <a:srgbClr val="000000"/>
                </a:solidFill>
                <a:latin typeface="Abril Fatface"/>
              </a:rPr>
              <a:t>Желание совершенствоваться ,        быть в курсе современных тенденций.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830394" y="-3434939"/>
            <a:ext cx="10365679" cy="10365679"/>
          </a:xfrm>
          <a:custGeom>
            <a:avLst/>
            <a:gdLst/>
            <a:ahLst/>
            <a:cxnLst/>
            <a:rect l="l" t="t" r="r" b="b"/>
            <a:pathLst>
              <a:path w="10365679" h="10365679">
                <a:moveTo>
                  <a:pt x="0" y="0"/>
                </a:moveTo>
                <a:lnTo>
                  <a:pt x="10365679" y="0"/>
                </a:lnTo>
                <a:lnTo>
                  <a:pt x="10365679" y="10365680"/>
                </a:lnTo>
                <a:lnTo>
                  <a:pt x="0" y="103656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1431817"/>
            <a:ext cx="12391980" cy="4470073"/>
            <a:chOff x="0" y="0"/>
            <a:chExt cx="16522640" cy="5960098"/>
          </a:xfrm>
        </p:grpSpPr>
        <p:sp>
          <p:nvSpPr>
            <p:cNvPr id="4" name="AutoShape 4"/>
            <p:cNvSpPr/>
            <p:nvPr/>
          </p:nvSpPr>
          <p:spPr>
            <a:xfrm>
              <a:off x="0" y="0"/>
              <a:ext cx="16522640" cy="5960098"/>
            </a:xfrm>
            <a:prstGeom prst="rect">
              <a:avLst/>
            </a:prstGeom>
            <a:gradFill rotWithShape="1">
              <a:gsLst>
                <a:gs pos="0">
                  <a:srgbClr val="FFF7AD">
                    <a:alpha val="100000"/>
                  </a:srgbClr>
                </a:gs>
                <a:gs pos="100000">
                  <a:srgbClr val="FFA9F9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id="5" name="Group 5"/>
          <p:cNvGrpSpPr/>
          <p:nvPr/>
        </p:nvGrpSpPr>
        <p:grpSpPr>
          <a:xfrm>
            <a:off x="12720623" y="1347576"/>
            <a:ext cx="5567377" cy="4470073"/>
            <a:chOff x="0" y="0"/>
            <a:chExt cx="7423169" cy="5960098"/>
          </a:xfrm>
        </p:grpSpPr>
        <p:sp>
          <p:nvSpPr>
            <p:cNvPr id="6" name="AutoShape 6"/>
            <p:cNvSpPr/>
            <p:nvPr/>
          </p:nvSpPr>
          <p:spPr>
            <a:xfrm>
              <a:off x="0" y="0"/>
              <a:ext cx="7423169" cy="5960098"/>
            </a:xfrm>
            <a:prstGeom prst="rect">
              <a:avLst/>
            </a:prstGeom>
            <a:gradFill rotWithShape="1">
              <a:gsLst>
                <a:gs pos="0">
                  <a:srgbClr val="FFF7AD">
                    <a:alpha val="100000"/>
                  </a:srgbClr>
                </a:gs>
                <a:gs pos="100000">
                  <a:srgbClr val="FFA9F9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id="7" name="Group 7"/>
          <p:cNvGrpSpPr/>
          <p:nvPr/>
        </p:nvGrpSpPr>
        <p:grpSpPr>
          <a:xfrm>
            <a:off x="0" y="6325175"/>
            <a:ext cx="8737076" cy="3961825"/>
            <a:chOff x="0" y="0"/>
            <a:chExt cx="11649435" cy="5282433"/>
          </a:xfrm>
        </p:grpSpPr>
        <p:sp>
          <p:nvSpPr>
            <p:cNvPr id="8" name="AutoShape 8"/>
            <p:cNvSpPr/>
            <p:nvPr/>
          </p:nvSpPr>
          <p:spPr>
            <a:xfrm>
              <a:off x="0" y="0"/>
              <a:ext cx="11649435" cy="5282433"/>
            </a:xfrm>
            <a:prstGeom prst="rect">
              <a:avLst/>
            </a:prstGeom>
            <a:gradFill rotWithShape="1">
              <a:gsLst>
                <a:gs pos="0">
                  <a:srgbClr val="FFF7AD">
                    <a:alpha val="100000"/>
                  </a:srgbClr>
                </a:gs>
                <a:gs pos="100000">
                  <a:srgbClr val="FFA9F9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id="9" name="Group 9"/>
          <p:cNvGrpSpPr/>
          <p:nvPr/>
        </p:nvGrpSpPr>
        <p:grpSpPr>
          <a:xfrm>
            <a:off x="9232024" y="6305007"/>
            <a:ext cx="9055976" cy="3981993"/>
            <a:chOff x="0" y="0"/>
            <a:chExt cx="12074635" cy="5309324"/>
          </a:xfrm>
        </p:grpSpPr>
        <p:sp>
          <p:nvSpPr>
            <p:cNvPr id="10" name="AutoShape 10"/>
            <p:cNvSpPr/>
            <p:nvPr/>
          </p:nvSpPr>
          <p:spPr>
            <a:xfrm>
              <a:off x="0" y="0"/>
              <a:ext cx="12074635" cy="5309324"/>
            </a:xfrm>
            <a:prstGeom prst="rect">
              <a:avLst/>
            </a:prstGeom>
            <a:gradFill rotWithShape="1">
              <a:gsLst>
                <a:gs pos="0">
                  <a:srgbClr val="FFF7AD">
                    <a:alpha val="100000"/>
                  </a:srgbClr>
                </a:gs>
                <a:gs pos="100000">
                  <a:srgbClr val="FFA9F9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id="11" name="Group 11"/>
          <p:cNvGrpSpPr/>
          <p:nvPr/>
        </p:nvGrpSpPr>
        <p:grpSpPr>
          <a:xfrm>
            <a:off x="3912659" y="5057484"/>
            <a:ext cx="12228740" cy="2511550"/>
            <a:chOff x="0" y="0"/>
            <a:chExt cx="18128390" cy="372322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8128390" cy="3723225"/>
            </a:xfrm>
            <a:custGeom>
              <a:avLst/>
              <a:gdLst/>
              <a:ahLst/>
              <a:cxnLst/>
              <a:rect l="l" t="t" r="r" b="b"/>
              <a:pathLst>
                <a:path w="18128390" h="3723225">
                  <a:moveTo>
                    <a:pt x="18993" y="0"/>
                  </a:moveTo>
                  <a:lnTo>
                    <a:pt x="18109397" y="0"/>
                  </a:lnTo>
                  <a:cubicBezTo>
                    <a:pt x="18114434" y="0"/>
                    <a:pt x="18119265" y="2001"/>
                    <a:pt x="18122827" y="5563"/>
                  </a:cubicBezTo>
                  <a:cubicBezTo>
                    <a:pt x="18126388" y="9125"/>
                    <a:pt x="18128390" y="13956"/>
                    <a:pt x="18128390" y="18993"/>
                  </a:cubicBezTo>
                  <a:lnTo>
                    <a:pt x="18128390" y="3704232"/>
                  </a:lnTo>
                  <a:cubicBezTo>
                    <a:pt x="18128390" y="3709269"/>
                    <a:pt x="18126388" y="3714100"/>
                    <a:pt x="18122827" y="3717662"/>
                  </a:cubicBezTo>
                  <a:cubicBezTo>
                    <a:pt x="18119265" y="3721224"/>
                    <a:pt x="18114434" y="3723225"/>
                    <a:pt x="18109397" y="3723225"/>
                  </a:cubicBezTo>
                  <a:lnTo>
                    <a:pt x="18993" y="3723225"/>
                  </a:lnTo>
                  <a:cubicBezTo>
                    <a:pt x="13956" y="3723225"/>
                    <a:pt x="9125" y="3721224"/>
                    <a:pt x="5563" y="3717662"/>
                  </a:cubicBezTo>
                  <a:cubicBezTo>
                    <a:pt x="2001" y="3714100"/>
                    <a:pt x="0" y="3709269"/>
                    <a:pt x="0" y="3704232"/>
                  </a:cubicBezTo>
                  <a:lnTo>
                    <a:pt x="0" y="18993"/>
                  </a:lnTo>
                  <a:cubicBezTo>
                    <a:pt x="0" y="13956"/>
                    <a:pt x="2001" y="9125"/>
                    <a:pt x="5563" y="5563"/>
                  </a:cubicBezTo>
                  <a:cubicBezTo>
                    <a:pt x="9125" y="2001"/>
                    <a:pt x="13956" y="0"/>
                    <a:pt x="18993" y="0"/>
                  </a:cubicBezTo>
                  <a:close/>
                </a:path>
              </a:pathLst>
            </a:custGeom>
            <a:solidFill>
              <a:srgbClr val="FF00AB"/>
            </a:solidFill>
            <a:ln cap="rnd">
              <a:noFill/>
              <a:prstDash val="sysDot"/>
              <a:round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104775"/>
              <a:ext cx="18128390" cy="3828000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7839"/>
                </a:lnSpc>
              </a:pPr>
              <a:r>
                <a:rPr lang="en-US" sz="5599">
                  <a:solidFill>
                    <a:srgbClr val="FFFFFF"/>
                  </a:solidFill>
                  <a:latin typeface="Peace Sans"/>
                </a:rPr>
                <a:t>Льготы молодым педагогам: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396503" y="2998227"/>
            <a:ext cx="11598974" cy="1111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37"/>
              </a:lnSpc>
            </a:pPr>
            <a:r>
              <a:rPr lang="en-US" sz="3240">
                <a:solidFill>
                  <a:srgbClr val="000000"/>
                </a:solidFill>
                <a:latin typeface="Abril Fatface"/>
              </a:rPr>
              <a:t>Доплата к окладу 35 %  ( в течение 3 лет) и выплата подъемных в размере 8 окладов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3075295" y="2998227"/>
            <a:ext cx="4858033" cy="1111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37"/>
              </a:lnSpc>
            </a:pPr>
            <a:r>
              <a:rPr lang="en-US" sz="3240">
                <a:solidFill>
                  <a:srgbClr val="000000"/>
                </a:solidFill>
                <a:latin typeface="Abril Fatface"/>
              </a:rPr>
              <a:t>Компенсация на оплату </a:t>
            </a:r>
          </a:p>
          <a:p>
            <a:pPr algn="ctr">
              <a:lnSpc>
                <a:spcPts val="4537"/>
              </a:lnSpc>
            </a:pPr>
            <a:r>
              <a:rPr lang="en-US" sz="3240">
                <a:solidFill>
                  <a:srgbClr val="000000"/>
                </a:solidFill>
                <a:latin typeface="Abril Fatface"/>
              </a:rPr>
              <a:t>услуг ЖКХ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96503" y="8248938"/>
            <a:ext cx="7936733" cy="543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37"/>
              </a:lnSpc>
            </a:pPr>
            <a:r>
              <a:rPr lang="en-US" sz="3240">
                <a:solidFill>
                  <a:srgbClr val="000000"/>
                </a:solidFill>
                <a:latin typeface="Abril Fatface"/>
              </a:rPr>
              <a:t>Льготы при оформлении ипотеки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541666" y="8248938"/>
            <a:ext cx="8436692" cy="543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37"/>
              </a:lnSpc>
            </a:pPr>
            <a:r>
              <a:rPr lang="en-US" sz="3240">
                <a:solidFill>
                  <a:srgbClr val="000000"/>
                </a:solidFill>
                <a:latin typeface="Abril Fatface"/>
              </a:rPr>
              <a:t>Предоставление муниципального жилья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310194" cy="10287000"/>
          </a:xfrm>
          <a:custGeom>
            <a:avLst/>
            <a:gdLst/>
            <a:ahLst/>
            <a:cxnLst/>
            <a:rect l="l" t="t" r="r" b="b"/>
            <a:pathLst>
              <a:path w="18310194" h="10287000">
                <a:moveTo>
                  <a:pt x="18310194" y="0"/>
                </a:moveTo>
                <a:lnTo>
                  <a:pt x="0" y="0"/>
                </a:lnTo>
                <a:lnTo>
                  <a:pt x="0" y="10287000"/>
                </a:lnTo>
                <a:lnTo>
                  <a:pt x="18310194" y="10287000"/>
                </a:lnTo>
                <a:lnTo>
                  <a:pt x="18310194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sp>
        <p:nvSpPr>
          <p:cNvPr id="3" name="Freeform 3"/>
          <p:cNvSpPr/>
          <p:nvPr/>
        </p:nvSpPr>
        <p:spPr>
          <a:xfrm>
            <a:off x="1295876" y="912492"/>
            <a:ext cx="1833281" cy="1833281"/>
          </a:xfrm>
          <a:custGeom>
            <a:avLst/>
            <a:gdLst/>
            <a:ahLst/>
            <a:cxnLst/>
            <a:rect l="l" t="t" r="r" b="b"/>
            <a:pathLst>
              <a:path w="1833281" h="1833281">
                <a:moveTo>
                  <a:pt x="0" y="0"/>
                </a:moveTo>
                <a:lnTo>
                  <a:pt x="1833280" y="0"/>
                </a:lnTo>
                <a:lnTo>
                  <a:pt x="1833280" y="1833281"/>
                </a:lnTo>
                <a:lnTo>
                  <a:pt x="0" y="18332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360772" y="1028700"/>
            <a:ext cx="1721883" cy="1717073"/>
          </a:xfrm>
          <a:custGeom>
            <a:avLst/>
            <a:gdLst/>
            <a:ahLst/>
            <a:cxnLst/>
            <a:rect l="l" t="t" r="r" b="b"/>
            <a:pathLst>
              <a:path w="1721883" h="1717073">
                <a:moveTo>
                  <a:pt x="0" y="0"/>
                </a:moveTo>
                <a:lnTo>
                  <a:pt x="1721883" y="0"/>
                </a:lnTo>
                <a:lnTo>
                  <a:pt x="1721883" y="1717073"/>
                </a:lnTo>
                <a:lnTo>
                  <a:pt x="0" y="171707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8202203" y="522954"/>
            <a:ext cx="1883593" cy="1883593"/>
          </a:xfrm>
          <a:custGeom>
            <a:avLst/>
            <a:gdLst/>
            <a:ahLst/>
            <a:cxnLst/>
            <a:rect l="l" t="t" r="r" b="b"/>
            <a:pathLst>
              <a:path w="1883593" h="1883593">
                <a:moveTo>
                  <a:pt x="0" y="0"/>
                </a:moveTo>
                <a:lnTo>
                  <a:pt x="1883594" y="0"/>
                </a:lnTo>
                <a:lnTo>
                  <a:pt x="1883594" y="1883593"/>
                </a:lnTo>
                <a:lnTo>
                  <a:pt x="0" y="188359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5028378" y="2795428"/>
            <a:ext cx="8714865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000"/>
              </a:lnSpc>
            </a:pPr>
            <a:r>
              <a:rPr lang="en-US" sz="7500" dirty="0" err="1">
                <a:solidFill>
                  <a:srgbClr val="FFFFFF"/>
                </a:solidFill>
                <a:latin typeface="Goudy Stout" panose="0202090407030B020401" pitchFamily="18" charset="0"/>
              </a:rPr>
              <a:t>Наши</a:t>
            </a:r>
            <a:r>
              <a:rPr lang="en-US" sz="7500" dirty="0">
                <a:solidFill>
                  <a:srgbClr val="FFFFFF"/>
                </a:solidFill>
                <a:latin typeface="Goudy Stout" panose="0202090407030B020401" pitchFamily="18" charset="0"/>
              </a:rPr>
              <a:t> </a:t>
            </a:r>
            <a:r>
              <a:rPr lang="en-US" sz="7500" dirty="0" err="1">
                <a:solidFill>
                  <a:srgbClr val="FFFFFF"/>
                </a:solidFill>
                <a:latin typeface="Goudy Stout" panose="0202090407030B020401" pitchFamily="18" charset="0"/>
              </a:rPr>
              <a:t>контакты</a:t>
            </a:r>
            <a:r>
              <a:rPr lang="en-US" sz="7500" dirty="0">
                <a:solidFill>
                  <a:srgbClr val="FFFFFF"/>
                </a:solidFill>
                <a:latin typeface="Goudy Stout" panose="0202090407030B020401" pitchFamily="18" charset="0"/>
              </a:rPr>
              <a:t>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320429" y="5144862"/>
            <a:ext cx="5128371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4759"/>
              </a:lnSpc>
            </a:pPr>
            <a:r>
              <a:rPr lang="en-US" sz="4400" dirty="0">
                <a:solidFill>
                  <a:srgbClr val="FFFFFF"/>
                </a:solidFill>
                <a:latin typeface="Arial Black" panose="020B0A04020102020204" pitchFamily="34" charset="0"/>
              </a:rPr>
              <a:t>cdytsol</a:t>
            </a:r>
            <a:r>
              <a:rPr lang="en-US" sz="3399" dirty="0">
                <a:solidFill>
                  <a:srgbClr val="FFFFFF"/>
                </a:solidFill>
                <a:latin typeface="Arial Black" panose="020B0A04020102020204" pitchFamily="34" charset="0"/>
              </a:rPr>
              <a:t>@mail.ru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504931" y="7469273"/>
            <a:ext cx="6865780" cy="512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029"/>
              </a:lnSpc>
              <a:spcBef>
                <a:spcPct val="0"/>
              </a:spcBef>
            </a:pPr>
            <a:r>
              <a:rPr lang="en-US" sz="4400" dirty="0" err="1">
                <a:solidFill>
                  <a:srgbClr val="FFFFFF"/>
                </a:solidFill>
                <a:latin typeface="Goudy Stout" panose="0202090407030B020401" pitchFamily="18" charset="0"/>
              </a:rPr>
              <a:t>Телефоны</a:t>
            </a:r>
            <a:r>
              <a:rPr lang="en-US" sz="3099" dirty="0">
                <a:solidFill>
                  <a:srgbClr val="FFFFFF"/>
                </a:solidFill>
                <a:latin typeface="Goudy Stout" panose="0202090407030B020401" pitchFamily="18" charset="0"/>
              </a:rPr>
              <a:t>: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201139" y="6995841"/>
            <a:ext cx="4639313" cy="14598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19"/>
              </a:lnSpc>
            </a:pPr>
            <a:r>
              <a:rPr lang="en-US" sz="2799" dirty="0">
                <a:solidFill>
                  <a:srgbClr val="FFFFFF"/>
                </a:solidFill>
                <a:latin typeface="Inter"/>
              </a:rPr>
              <a:t>+ 7 42146 23006</a:t>
            </a:r>
          </a:p>
          <a:p>
            <a:pPr>
              <a:lnSpc>
                <a:spcPts val="3919"/>
              </a:lnSpc>
            </a:pPr>
            <a:r>
              <a:rPr lang="en-US" sz="2799" dirty="0">
                <a:solidFill>
                  <a:srgbClr val="FFFFFF"/>
                </a:solidFill>
                <a:latin typeface="Inter"/>
              </a:rPr>
              <a:t>+ 7 42146 23564</a:t>
            </a:r>
          </a:p>
          <a:p>
            <a:pPr marL="0" lvl="0" indent="0">
              <a:lnSpc>
                <a:spcPts val="3919"/>
              </a:lnSpc>
            </a:pPr>
            <a:r>
              <a:rPr lang="en-US" sz="2799" dirty="0">
                <a:solidFill>
                  <a:srgbClr val="FFFFFF"/>
                </a:solidFill>
                <a:latin typeface="Inter"/>
              </a:rPr>
              <a:t>+ 7 984 284 90 95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595487" y="9257181"/>
            <a:ext cx="6865780" cy="438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59"/>
              </a:lnSpc>
              <a:spcBef>
                <a:spcPct val="0"/>
              </a:spcBef>
            </a:pPr>
            <a:endParaRPr/>
          </a:p>
        </p:txBody>
      </p:sp>
      <p:sp>
        <p:nvSpPr>
          <p:cNvPr id="12" name="TextBox 12"/>
          <p:cNvSpPr txBox="1"/>
          <p:nvPr/>
        </p:nvSpPr>
        <p:spPr>
          <a:xfrm>
            <a:off x="1595487" y="9751947"/>
            <a:ext cx="6865780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3359"/>
              </a:lnSpc>
            </a:pPr>
            <a:endParaRPr/>
          </a:p>
        </p:txBody>
      </p:sp>
      <p:sp>
        <p:nvSpPr>
          <p:cNvPr id="13" name="TextBox 13"/>
          <p:cNvSpPr txBox="1"/>
          <p:nvPr/>
        </p:nvSpPr>
        <p:spPr>
          <a:xfrm>
            <a:off x="1985592" y="3149331"/>
            <a:ext cx="2334837" cy="5128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3182"/>
              </a:lnSpc>
            </a:pPr>
            <a:endParaRPr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DB70A4A-9BFF-4E85-9398-A1CDEF805312}"/>
              </a:ext>
            </a:extLst>
          </p:cNvPr>
          <p:cNvSpPr txBox="1"/>
          <p:nvPr/>
        </p:nvSpPr>
        <p:spPr>
          <a:xfrm>
            <a:off x="2514600" y="5211756"/>
            <a:ext cx="28183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Arial Black" panose="020B0A04020102020204" pitchFamily="34" charset="0"/>
              </a:rPr>
              <a:t>Email </a:t>
            </a:r>
            <a:r>
              <a:rPr lang="ru-RU" sz="2800" dirty="0">
                <a:solidFill>
                  <a:schemeClr val="bg1"/>
                </a:solidFill>
                <a:latin typeface="Arial Black" panose="020B0A04020102020204" pitchFamily="34" charset="0"/>
              </a:rPr>
              <a:t>: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">
            <a:hlinkClick r:id="" action="ppaction://media"/>
            <a:extLst>
              <a:ext uri="{FF2B5EF4-FFF2-40B4-BE49-F238E27FC236}">
                <a16:creationId xmlns:a16="http://schemas.microsoft.com/office/drawing/2014/main" id="{09C8D40B-E148-4407-A154-A7ABE0AFA8C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88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61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310194" cy="10287000"/>
          </a:xfrm>
          <a:custGeom>
            <a:avLst/>
            <a:gdLst/>
            <a:ahLst/>
            <a:cxnLst/>
            <a:rect l="l" t="t" r="r" b="b"/>
            <a:pathLst>
              <a:path w="18310194" h="10287000">
                <a:moveTo>
                  <a:pt x="18310194" y="0"/>
                </a:moveTo>
                <a:lnTo>
                  <a:pt x="0" y="0"/>
                </a:lnTo>
                <a:lnTo>
                  <a:pt x="0" y="10287000"/>
                </a:lnTo>
                <a:lnTo>
                  <a:pt x="18310194" y="10287000"/>
                </a:lnTo>
                <a:lnTo>
                  <a:pt x="18310194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sp>
        <p:nvSpPr>
          <p:cNvPr id="3" name="Freeform 3"/>
          <p:cNvSpPr/>
          <p:nvPr/>
        </p:nvSpPr>
        <p:spPr>
          <a:xfrm>
            <a:off x="1295876" y="912492"/>
            <a:ext cx="1833281" cy="1833281"/>
          </a:xfrm>
          <a:custGeom>
            <a:avLst/>
            <a:gdLst/>
            <a:ahLst/>
            <a:cxnLst/>
            <a:rect l="l" t="t" r="r" b="b"/>
            <a:pathLst>
              <a:path w="1833281" h="1833281">
                <a:moveTo>
                  <a:pt x="0" y="0"/>
                </a:moveTo>
                <a:lnTo>
                  <a:pt x="1833280" y="0"/>
                </a:lnTo>
                <a:lnTo>
                  <a:pt x="1833280" y="1833281"/>
                </a:lnTo>
                <a:lnTo>
                  <a:pt x="0" y="18332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360772" y="1028700"/>
            <a:ext cx="1721883" cy="1717073"/>
          </a:xfrm>
          <a:custGeom>
            <a:avLst/>
            <a:gdLst/>
            <a:ahLst/>
            <a:cxnLst/>
            <a:rect l="l" t="t" r="r" b="b"/>
            <a:pathLst>
              <a:path w="1721883" h="1717073">
                <a:moveTo>
                  <a:pt x="0" y="0"/>
                </a:moveTo>
                <a:lnTo>
                  <a:pt x="1721883" y="0"/>
                </a:lnTo>
                <a:lnTo>
                  <a:pt x="1721883" y="1717073"/>
                </a:lnTo>
                <a:lnTo>
                  <a:pt x="0" y="171707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8202203" y="522954"/>
            <a:ext cx="1883593" cy="1883593"/>
          </a:xfrm>
          <a:custGeom>
            <a:avLst/>
            <a:gdLst/>
            <a:ahLst/>
            <a:cxnLst/>
            <a:rect l="l" t="t" r="r" b="b"/>
            <a:pathLst>
              <a:path w="1883593" h="1883593">
                <a:moveTo>
                  <a:pt x="0" y="0"/>
                </a:moveTo>
                <a:lnTo>
                  <a:pt x="1883594" y="0"/>
                </a:lnTo>
                <a:lnTo>
                  <a:pt x="1883594" y="1883593"/>
                </a:lnTo>
                <a:lnTo>
                  <a:pt x="0" y="188359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5028378" y="2795428"/>
            <a:ext cx="8714865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000"/>
              </a:lnSpc>
            </a:pPr>
            <a:r>
              <a:rPr lang="en-US" sz="7500" dirty="0" err="1">
                <a:solidFill>
                  <a:srgbClr val="FFFFFF"/>
                </a:solidFill>
                <a:latin typeface="Goudy Stout" panose="0202090407030B020401" pitchFamily="18" charset="0"/>
              </a:rPr>
              <a:t>Наши</a:t>
            </a:r>
            <a:r>
              <a:rPr lang="en-US" sz="7500" dirty="0">
                <a:solidFill>
                  <a:srgbClr val="FFFFFF"/>
                </a:solidFill>
                <a:latin typeface="Goudy Stout" panose="0202090407030B020401" pitchFamily="18" charset="0"/>
              </a:rPr>
              <a:t> </a:t>
            </a:r>
            <a:r>
              <a:rPr lang="en-US" sz="7500" dirty="0" err="1">
                <a:solidFill>
                  <a:srgbClr val="FFFFFF"/>
                </a:solidFill>
                <a:latin typeface="Goudy Stout" panose="0202090407030B020401" pitchFamily="18" charset="0"/>
              </a:rPr>
              <a:t>контакты</a:t>
            </a:r>
            <a:r>
              <a:rPr lang="en-US" sz="7500" dirty="0">
                <a:solidFill>
                  <a:srgbClr val="FFFFFF"/>
                </a:solidFill>
                <a:latin typeface="Goudy Stout" panose="0202090407030B020401" pitchFamily="18" charset="0"/>
              </a:rPr>
              <a:t>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320429" y="5144862"/>
            <a:ext cx="5128371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4759"/>
              </a:lnSpc>
            </a:pPr>
            <a:r>
              <a:rPr lang="en-US" sz="4400" dirty="0">
                <a:solidFill>
                  <a:srgbClr val="FFFFFF"/>
                </a:solidFill>
                <a:latin typeface="Arial Black" panose="020B0A04020102020204" pitchFamily="34" charset="0"/>
              </a:rPr>
              <a:t>cdytsol</a:t>
            </a:r>
            <a:r>
              <a:rPr lang="en-US" sz="3399" dirty="0">
                <a:solidFill>
                  <a:srgbClr val="FFFFFF"/>
                </a:solidFill>
                <a:latin typeface="Arial Black" panose="020B0A04020102020204" pitchFamily="34" charset="0"/>
              </a:rPr>
              <a:t>@mail.ru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504931" y="7469273"/>
            <a:ext cx="6865780" cy="512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029"/>
              </a:lnSpc>
              <a:spcBef>
                <a:spcPct val="0"/>
              </a:spcBef>
            </a:pPr>
            <a:r>
              <a:rPr lang="en-US" sz="4400" dirty="0" err="1">
                <a:solidFill>
                  <a:srgbClr val="FFFFFF"/>
                </a:solidFill>
                <a:latin typeface="Goudy Stout" panose="0202090407030B020401" pitchFamily="18" charset="0"/>
              </a:rPr>
              <a:t>Телефоны</a:t>
            </a:r>
            <a:r>
              <a:rPr lang="en-US" sz="3099" dirty="0">
                <a:solidFill>
                  <a:srgbClr val="FFFFFF"/>
                </a:solidFill>
                <a:latin typeface="Goudy Stout" panose="0202090407030B020401" pitchFamily="18" charset="0"/>
              </a:rPr>
              <a:t>: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201139" y="6995841"/>
            <a:ext cx="4639313" cy="14598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19"/>
              </a:lnSpc>
            </a:pPr>
            <a:r>
              <a:rPr lang="en-US" sz="2799" dirty="0">
                <a:solidFill>
                  <a:srgbClr val="FFFFFF"/>
                </a:solidFill>
                <a:latin typeface="Inter"/>
              </a:rPr>
              <a:t>+ 7 42146 23006</a:t>
            </a:r>
          </a:p>
          <a:p>
            <a:pPr>
              <a:lnSpc>
                <a:spcPts val="3919"/>
              </a:lnSpc>
            </a:pPr>
            <a:r>
              <a:rPr lang="en-US" sz="2799" dirty="0">
                <a:solidFill>
                  <a:srgbClr val="FFFFFF"/>
                </a:solidFill>
                <a:latin typeface="Inter"/>
              </a:rPr>
              <a:t>+ 7 42146 23564</a:t>
            </a:r>
          </a:p>
          <a:p>
            <a:pPr marL="0" lvl="0" indent="0">
              <a:lnSpc>
                <a:spcPts val="3919"/>
              </a:lnSpc>
            </a:pPr>
            <a:r>
              <a:rPr lang="en-US" sz="2799" dirty="0">
                <a:solidFill>
                  <a:srgbClr val="FFFFFF"/>
                </a:solidFill>
                <a:latin typeface="Inter"/>
              </a:rPr>
              <a:t>+ 7 984 284 90 95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595487" y="9257181"/>
            <a:ext cx="6865780" cy="438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59"/>
              </a:lnSpc>
              <a:spcBef>
                <a:spcPct val="0"/>
              </a:spcBef>
            </a:pPr>
            <a:endParaRPr/>
          </a:p>
        </p:txBody>
      </p:sp>
      <p:sp>
        <p:nvSpPr>
          <p:cNvPr id="12" name="TextBox 12"/>
          <p:cNvSpPr txBox="1"/>
          <p:nvPr/>
        </p:nvSpPr>
        <p:spPr>
          <a:xfrm>
            <a:off x="1595487" y="9751947"/>
            <a:ext cx="6865780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3359"/>
              </a:lnSpc>
            </a:pPr>
            <a:endParaRPr/>
          </a:p>
        </p:txBody>
      </p:sp>
      <p:sp>
        <p:nvSpPr>
          <p:cNvPr id="13" name="TextBox 13"/>
          <p:cNvSpPr txBox="1"/>
          <p:nvPr/>
        </p:nvSpPr>
        <p:spPr>
          <a:xfrm>
            <a:off x="1985592" y="3149331"/>
            <a:ext cx="2334837" cy="5128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3182"/>
              </a:lnSpc>
            </a:pPr>
            <a:endParaRPr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DB70A4A-9BFF-4E85-9398-A1CDEF805312}"/>
              </a:ext>
            </a:extLst>
          </p:cNvPr>
          <p:cNvSpPr txBox="1"/>
          <p:nvPr/>
        </p:nvSpPr>
        <p:spPr>
          <a:xfrm>
            <a:off x="2514600" y="5211756"/>
            <a:ext cx="28183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Arial Black" panose="020B0A04020102020204" pitchFamily="34" charset="0"/>
              </a:rPr>
              <a:t>Email </a:t>
            </a:r>
            <a:r>
              <a:rPr lang="ru-RU" sz="2800" dirty="0">
                <a:solidFill>
                  <a:schemeClr val="bg1"/>
                </a:solidFill>
                <a:latin typeface="Arial Black" panose="020B0A040201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863599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193</Words>
  <Application>Microsoft Office PowerPoint</Application>
  <PresentationFormat>Произвольный</PresentationFormat>
  <Paragraphs>48</Paragraphs>
  <Slides>6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7" baseType="lpstr">
      <vt:lpstr>Waffle Soft</vt:lpstr>
      <vt:lpstr>Goudy Stout</vt:lpstr>
      <vt:lpstr>Peace Sans</vt:lpstr>
      <vt:lpstr>Inter</vt:lpstr>
      <vt:lpstr>Arial</vt:lpstr>
      <vt:lpstr>Calibri</vt:lpstr>
      <vt:lpstr>Arial Black</vt:lpstr>
      <vt:lpstr>Goudy Old Style</vt:lpstr>
      <vt:lpstr>Lazord Sans Serif Bold</vt:lpstr>
      <vt:lpstr>Abril Fatface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 Proposal Business Presentation in Pink Blue Gradients Style</dc:title>
  <cp:lastModifiedBy>Professional</cp:lastModifiedBy>
  <cp:revision>4</cp:revision>
  <dcterms:created xsi:type="dcterms:W3CDTF">2006-08-16T00:00:00Z</dcterms:created>
  <dcterms:modified xsi:type="dcterms:W3CDTF">2024-03-22T07:42:01Z</dcterms:modified>
  <dc:identifier>DAGANUOT5X0</dc:identifier>
</cp:coreProperties>
</file>