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94660"/>
  </p:normalViewPr>
  <p:slideViewPr>
    <p:cSldViewPr snapToGrid="0">
      <p:cViewPr>
        <p:scale>
          <a:sx n="40" d="100"/>
          <a:sy n="40" d="100"/>
        </p:scale>
        <p:origin x="1013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599208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97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207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181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382600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76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9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06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7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77018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383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8E2095C-9B6C-414F-B56F-8EC38BE5EB38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D35ED06-7646-449D-B3E6-B4541E3B58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6539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40F203-03B1-421C-9228-B7A985CF2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570" y="2580999"/>
            <a:ext cx="6459416" cy="39337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0062AB-6F51-4F77-9C18-3BCCC6CD0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7512" y="0"/>
            <a:ext cx="9504488" cy="299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69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040393-1DAA-4004-BE16-5BD0C79102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49" t="18758" r="15812" b="24443"/>
          <a:stretch/>
        </p:blipFill>
        <p:spPr>
          <a:xfrm>
            <a:off x="1242646" y="109403"/>
            <a:ext cx="9501554" cy="666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84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F36922-F459-49DE-952E-AF89C85BCF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33" t="19167" r="15778" b="24722"/>
          <a:stretch/>
        </p:blipFill>
        <p:spPr>
          <a:xfrm>
            <a:off x="1295400" y="18399"/>
            <a:ext cx="9886950" cy="683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705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714DAF-37EF-4739-92D0-BB910B5C7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32" t="18611" r="15556" b="23889"/>
          <a:stretch/>
        </p:blipFill>
        <p:spPr>
          <a:xfrm>
            <a:off x="1238250" y="38165"/>
            <a:ext cx="9563100" cy="67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9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2833445-9378-4EF0-B7B1-62C9323FB1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11" t="19167" r="15778" b="24166"/>
          <a:stretch/>
        </p:blipFill>
        <p:spPr>
          <a:xfrm>
            <a:off x="1181100" y="134000"/>
            <a:ext cx="9544050" cy="664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229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00B22BD-0CC1-454F-A538-1354DD03BD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66" t="18056" r="14889" b="23611"/>
          <a:stretch/>
        </p:blipFill>
        <p:spPr>
          <a:xfrm>
            <a:off x="1162050" y="20705"/>
            <a:ext cx="9677400" cy="679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801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3DAABB5-40B8-4173-ACC6-E33898BB62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33" t="30556" r="14889" b="11944"/>
          <a:stretch/>
        </p:blipFill>
        <p:spPr>
          <a:xfrm>
            <a:off x="1714500" y="52130"/>
            <a:ext cx="9486900" cy="663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96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DE584C-C31A-4B8C-A0D6-1B3603E17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11" t="30278" r="15333" b="11667"/>
          <a:stretch/>
        </p:blipFill>
        <p:spPr>
          <a:xfrm>
            <a:off x="1543050" y="177262"/>
            <a:ext cx="9429750" cy="668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10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E561DB4-59BF-4DDC-BDC9-7E16339AAD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33" t="30833" r="16000" b="11944"/>
          <a:stretch/>
        </p:blipFill>
        <p:spPr>
          <a:xfrm>
            <a:off x="1619250" y="88245"/>
            <a:ext cx="9563100" cy="676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87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625F2BC-64A4-431F-B49F-38D01457F0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34" t="30303" r="15812" b="12397"/>
          <a:stretch/>
        </p:blipFill>
        <p:spPr>
          <a:xfrm>
            <a:off x="1619250" y="80305"/>
            <a:ext cx="9563100" cy="669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47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D58740-A872-4708-B30A-144C751122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10" t="30833" r="16001" b="11667"/>
          <a:stretch/>
        </p:blipFill>
        <p:spPr>
          <a:xfrm>
            <a:off x="1785270" y="34316"/>
            <a:ext cx="9625680" cy="682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35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354DE-ECD4-4475-B450-3AE6947DF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99647"/>
            <a:ext cx="9144000" cy="130712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Основные причины и мотивы участия воинских частей в политических заговорах </a:t>
            </a:r>
            <a:r>
              <a:rPr lang="en-US" sz="3600" dirty="0">
                <a:solidFill>
                  <a:srgbClr val="FF0000"/>
                </a:solidFill>
              </a:rPr>
              <a:t>XVIII </a:t>
            </a:r>
            <a:r>
              <a:rPr lang="ru-RU" sz="3600" dirty="0">
                <a:solidFill>
                  <a:srgbClr val="FF0000"/>
                </a:solidFill>
              </a:rPr>
              <a:t>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4648B5-573E-45CF-A304-B317D74F8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4369"/>
            <a:ext cx="10515600" cy="5357446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исполнительность нижних чинов непосредственным командирам, примкнувшим к заговору. </a:t>
            </a:r>
          </a:p>
          <a:p>
            <a:r>
              <a:rPr lang="ru-RU" dirty="0"/>
              <a:t>недовольство солдат и унтер-офицеров гвардии к лицу свергаемому, </a:t>
            </a:r>
          </a:p>
          <a:p>
            <a:r>
              <a:rPr lang="ru-RU" dirty="0"/>
              <a:t>непопулярная политика, негативное личное поведение правителя (Бирон вызывал ненависть непомерной алчностью, откровенным цинизмом и пренебрежением ко всему русскому, Петр </a:t>
            </a:r>
            <a:r>
              <a:rPr lang="en-US" dirty="0"/>
              <a:t>III</a:t>
            </a:r>
            <a:r>
              <a:rPr lang="ru-RU" dirty="0"/>
              <a:t> – самодурством и откровенным предательством интересов России в Семилетней войне). </a:t>
            </a:r>
          </a:p>
          <a:p>
            <a:pPr algn="r"/>
            <a:r>
              <a:rPr lang="ru-RU" dirty="0"/>
              <a:t>Как правило, агитация и призыв к выступлению со стороны руководителей очередного заговора сводились к обещаниям повышения жалованья и улучшению условий службы. Не стало исключением восстание на Сенатской площади. </a:t>
            </a:r>
          </a:p>
          <a:p>
            <a:pPr algn="r"/>
            <a:endParaRPr lang="ru-RU" dirty="0"/>
          </a:p>
          <a:p>
            <a:pPr algn="r"/>
            <a:r>
              <a:rPr lang="ru-RU" dirty="0"/>
              <a:t>В результате переворотов к власти пришли Анна Иоанновна, Елизавета Петровна, Екатерина </a:t>
            </a:r>
            <a:r>
              <a:rPr lang="en-US" dirty="0"/>
              <a:t>II</a:t>
            </a:r>
            <a:r>
              <a:rPr lang="ru-RU" dirty="0"/>
              <a:t>, Александр </a:t>
            </a:r>
            <a:r>
              <a:rPr lang="en-US" dirty="0"/>
              <a:t>I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279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41DCE-5639-4EE6-A4E4-CB90535D2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8600"/>
            <a:ext cx="9601200" cy="5334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Основные 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4E6C81-D306-4095-A627-091EF384B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104900"/>
            <a:ext cx="9601200" cy="5314950"/>
          </a:xfrm>
        </p:spPr>
        <p:txBody>
          <a:bodyPr>
            <a:normAutofit/>
          </a:bodyPr>
          <a:lstStyle/>
          <a:p>
            <a:r>
              <a:rPr lang="ru-RU" sz="2400" dirty="0"/>
              <a:t>Расчеты Северного и Южного тайных обществ на широкую поддержку армии в предстоявшем выступлении не оправдали себя. </a:t>
            </a:r>
          </a:p>
          <a:p>
            <a:r>
              <a:rPr lang="ru-RU" sz="2400" dirty="0"/>
              <a:t>Подавляющее большинство солдат и матросов, принявших участие в восстании на Сенатской площади и на Украине, не являлись убежденными сторонниками декабристов. </a:t>
            </a:r>
          </a:p>
          <a:p>
            <a:r>
              <a:rPr lang="ru-RU" sz="2400" dirty="0"/>
              <a:t>Попытки ознакомить личный состав воинских частей с содержанием «Конституции» Н. Муравьева или «Русской правдой» Пестеля никогда не производились. </a:t>
            </a:r>
          </a:p>
          <a:p>
            <a:r>
              <a:rPr lang="ru-RU" sz="2400" dirty="0"/>
              <a:t>Работа с подчиненными, если таковой можно назвать беседы офицеров с солдатами и матросами, практически не велась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3194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41DCE-5639-4EE6-A4E4-CB90535D2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28600"/>
            <a:ext cx="9601200" cy="5334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Главные причины участия нижних чинов в восстании на Сенатской площади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4E6C81-D306-4095-A627-091EF384B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104900"/>
            <a:ext cx="9601200" cy="531495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/>
              <a:t>: </a:t>
            </a:r>
          </a:p>
          <a:p>
            <a:r>
              <a:rPr lang="ru-RU" sz="2800" dirty="0"/>
              <a:t>1. Солдаты лейб-гвардии Московского полка выполняли приказ непосредственных начальников. Рота </a:t>
            </a:r>
            <a:r>
              <a:rPr lang="ru-RU" sz="2800" dirty="0" err="1"/>
              <a:t>Сутгофа</a:t>
            </a:r>
            <a:r>
              <a:rPr lang="ru-RU" sz="2800" dirty="0"/>
              <a:t> также последовала за своим командиром после отдачи им соответствующего распоряжения. Последующие события показали, что гренадеры подчинялись ему исключительно вследствие высокого авторитета поручика у подчиненных.</a:t>
            </a:r>
          </a:p>
          <a:p>
            <a:r>
              <a:rPr lang="ru-RU" sz="2800" dirty="0"/>
              <a:t>2. Основным мотивом, побудившим матросов Гвардейского морского экипажа присоединиться к восстанию, стал призыв спешить на помощь неизвестным «нашим», исходивший даже не от непосредственного командира или старшего офицера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466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E6B03-D50A-446E-AAE4-0E4CCB054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2615" y="247650"/>
            <a:ext cx="8874370" cy="93638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Положение в российской армии накануне восстания декабристов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5814F-F1F7-49EF-B291-07DA50F594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5997" y="1500555"/>
            <a:ext cx="6132680" cy="4724399"/>
          </a:xfrm>
        </p:spPr>
        <p:txBody>
          <a:bodyPr>
            <a:noAutofit/>
          </a:bodyPr>
          <a:lstStyle/>
          <a:p>
            <a:r>
              <a:rPr lang="ru-RU" sz="2400" dirty="0"/>
              <a:t>Жестокая муштра, произвол командования, доводившие солдат и унтер-офицеров до отчаяния, становились причиной открытого противостояния начальников и подчиненных. Крайней формой протеста становились самоубийства военнослужащих.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 1816 г. - 119 случаев суицида нижних чинов,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 1817 г. – 159,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 1818 г. – 177,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 1819 г. – 199,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 1820 г. – 195 чел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584B89-3F1C-46E4-AA2F-04975436BE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04185" y="1500555"/>
            <a:ext cx="4689230" cy="4900245"/>
          </a:xfrm>
        </p:spPr>
        <p:txBody>
          <a:bodyPr>
            <a:normAutofit/>
          </a:bodyPr>
          <a:lstStyle/>
          <a:p>
            <a:r>
              <a:rPr lang="ru-RU" dirty="0"/>
              <a:t>К началу 1820-х гг. положение солдат и матросов привело к тому, что в ряде подразделений имели возмущения. </a:t>
            </a:r>
          </a:p>
          <a:p>
            <a:r>
              <a:rPr lang="ru-RU" dirty="0"/>
              <a:t>В 1821 г. произошло выступление группы нижних чинов Камчатского полка, </a:t>
            </a:r>
          </a:p>
          <a:p>
            <a:r>
              <a:rPr lang="ru-RU" dirty="0"/>
              <a:t>в 1823 г. – солдат </a:t>
            </a:r>
            <a:r>
              <a:rPr lang="ru-RU" dirty="0" err="1"/>
              <a:t>Севского</a:t>
            </a:r>
            <a:r>
              <a:rPr lang="ru-RU" dirty="0"/>
              <a:t> полка под руководством унтер-офицера Никитенко, </a:t>
            </a:r>
          </a:p>
          <a:p>
            <a:r>
              <a:rPr lang="ru-RU" dirty="0"/>
              <a:t>в 1825 г. – гренадер Саратовского полка</a:t>
            </a:r>
          </a:p>
        </p:txBody>
      </p:sp>
    </p:spTree>
    <p:extLst>
      <p:ext uri="{BB962C8B-B14F-4D97-AF65-F5344CB8AC3E}">
        <p14:creationId xmlns:p14="http://schemas.microsoft.com/office/powerpoint/2010/main" val="683755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85EA13-D1B5-4604-AD67-7CE2847D9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93431"/>
            <a:ext cx="9601200" cy="14859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Участники восстания: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F8B0D49-A5CD-43D2-ACAB-3F417E770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826477"/>
            <a:ext cx="9601200" cy="583809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Офицеры русской армии и флота. </a:t>
            </a:r>
          </a:p>
          <a:p>
            <a:r>
              <a:rPr lang="ru-RU" dirty="0"/>
              <a:t>В «Алфавит членам бывших злоумышленных тайных обществ и лицам, прикосновенным к делу, произведенному высочайше утвержденной 17 декабря 1825 г. Следственною </a:t>
            </a:r>
            <a:r>
              <a:rPr lang="ru-RU" dirty="0" err="1"/>
              <a:t>комиссиею</a:t>
            </a:r>
            <a:r>
              <a:rPr lang="ru-RU" dirty="0"/>
              <a:t>», занесено 570 чел. Кроме того, сюда относились 9 офицеров Черниговского полка, не внесенных в «Алфавит». Таким образом, из 579 чел. военнослужащими были 456, т.е. около 80 %.</a:t>
            </a:r>
          </a:p>
          <a:p>
            <a:r>
              <a:rPr lang="ru-RU" dirty="0"/>
              <a:t>Имели опыт участия в войне.  Приблизительно 30 % из будущих участников восстания на Сенатской площади участвовали в Отечественной войне 1812 г, заграничных походах 1813–1814 гг. и других войнах первой четверти </a:t>
            </a:r>
            <a:r>
              <a:rPr lang="en-US" dirty="0"/>
              <a:t>XIX</a:t>
            </a:r>
            <a:r>
              <a:rPr lang="ru-RU" dirty="0"/>
              <a:t> в.</a:t>
            </a:r>
          </a:p>
          <a:p>
            <a:pPr marL="0" indent="0">
              <a:buNone/>
            </a:pPr>
            <a:r>
              <a:rPr lang="ru-RU" u="sng" dirty="0"/>
              <a:t>Полки, принявшие участие в восстании:</a:t>
            </a:r>
          </a:p>
          <a:p>
            <a:r>
              <a:rPr lang="ru-RU" dirty="0"/>
              <a:t>лейб-гвардии Московский, </a:t>
            </a:r>
          </a:p>
          <a:p>
            <a:r>
              <a:rPr lang="ru-RU" dirty="0"/>
              <a:t>лейб-гвардии Финляндский, </a:t>
            </a:r>
          </a:p>
          <a:p>
            <a:r>
              <a:rPr lang="ru-RU" dirty="0"/>
              <a:t>лейб-гвардии Измайловский, </a:t>
            </a:r>
          </a:p>
          <a:p>
            <a:r>
              <a:rPr lang="ru-RU" dirty="0"/>
              <a:t>лейб-гвардии Гренадерский, </a:t>
            </a:r>
          </a:p>
          <a:p>
            <a:r>
              <a:rPr lang="ru-RU" dirty="0"/>
              <a:t>Конно-пионерный, </a:t>
            </a:r>
          </a:p>
          <a:p>
            <a:r>
              <a:rPr lang="ru-RU" dirty="0"/>
              <a:t>Кирасирский другие полки, </a:t>
            </a:r>
          </a:p>
          <a:p>
            <a:r>
              <a:rPr lang="ru-RU" dirty="0"/>
              <a:t>Конная гвардия и Гвардейская артиллерия. </a:t>
            </a:r>
          </a:p>
          <a:p>
            <a:r>
              <a:rPr lang="ru-RU" dirty="0"/>
              <a:t>Гвардейский морской экипаж.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4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72E23C-9B48-48E0-82E3-BD628B25CA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94" t="27522" r="16359" b="20684"/>
          <a:stretch/>
        </p:blipFill>
        <p:spPr>
          <a:xfrm>
            <a:off x="1195754" y="80097"/>
            <a:ext cx="10539046" cy="669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6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86B03-59DE-4BA8-8136-5053EB6F2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98939"/>
            <a:ext cx="9601200" cy="73269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Повод к восстанию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F70940-2CEA-47D9-980D-DA4EB5746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184031"/>
            <a:ext cx="9601200" cy="5040923"/>
          </a:xfrm>
        </p:spPr>
        <p:txBody>
          <a:bodyPr>
            <a:normAutofit/>
          </a:bodyPr>
          <a:lstStyle/>
          <a:p>
            <a:r>
              <a:rPr lang="ru-RU" sz="2800" dirty="0"/>
              <a:t>В ноябре-декабре 1825 г. в России возникло своеобразное междуцарствие. После внезапной смерти императора Александра </a:t>
            </a:r>
            <a:r>
              <a:rPr lang="en-US" sz="2800" dirty="0"/>
              <a:t>I</a:t>
            </a:r>
            <a:r>
              <a:rPr lang="ru-RU" sz="2800" dirty="0"/>
              <a:t> была проведена присяга на верность великому князю Константину Павловичу – законному наследнику престола. Однако он отказался от короны в пользу своего брата Николая.</a:t>
            </a:r>
          </a:p>
          <a:p>
            <a:r>
              <a:rPr lang="ru-RU" sz="2800" dirty="0"/>
              <a:t>На заседании Северного общества было принято решение осуществить государственный переворот в день присяги будущему государю великому князю Николаю Павловичу. Главную ставку в предстоящем выступлении члены тайных обществ делали именно на войска. </a:t>
            </a:r>
          </a:p>
        </p:txBody>
      </p:sp>
    </p:spTree>
    <p:extLst>
      <p:ext uri="{BB962C8B-B14F-4D97-AF65-F5344CB8AC3E}">
        <p14:creationId xmlns:p14="http://schemas.microsoft.com/office/powerpoint/2010/main" val="1667164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491289-7674-4DBA-9923-66AF9B48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4277" y="2790093"/>
            <a:ext cx="8663354" cy="318281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Хронология восстания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1A8114-12E0-47EF-8BBC-0654E2D02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430215"/>
            <a:ext cx="10269415" cy="49823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72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3AB0D3-4D18-4A0C-9F85-BB410390A7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58" t="15043" r="15401" b="24103"/>
          <a:stretch/>
        </p:blipFill>
        <p:spPr>
          <a:xfrm>
            <a:off x="1471246" y="0"/>
            <a:ext cx="9249508" cy="686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35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1E18CC2-DFA4-4EFE-BD01-1AA99E08C6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47" t="18121" r="14718" b="24615"/>
          <a:stretch/>
        </p:blipFill>
        <p:spPr>
          <a:xfrm>
            <a:off x="1090246" y="59648"/>
            <a:ext cx="9753600" cy="66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78787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87</TotalTime>
  <Words>634</Words>
  <Application>Microsoft Office PowerPoint</Application>
  <PresentationFormat>Широкоэкранный</PresentationFormat>
  <Paragraphs>45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Franklin Gothic Book</vt:lpstr>
      <vt:lpstr>Уголки</vt:lpstr>
      <vt:lpstr>Презентация PowerPoint</vt:lpstr>
      <vt:lpstr>Основные причины и мотивы участия воинских частей в политических заговорах XVIII века</vt:lpstr>
      <vt:lpstr>Положение в российской армии накануне восстания декабристов</vt:lpstr>
      <vt:lpstr>Участники восстания: </vt:lpstr>
      <vt:lpstr>Презентация PowerPoint</vt:lpstr>
      <vt:lpstr>Повод к восстанию </vt:lpstr>
      <vt:lpstr>Хронология восстания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выводы</vt:lpstr>
      <vt:lpstr>Главные причины участия нижних чинов в восстании на Сенатской площади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Иванова Екатерина Юрьевна</dc:creator>
  <cp:lastModifiedBy>Иванова Екатерина Юрьевна</cp:lastModifiedBy>
  <cp:revision>19</cp:revision>
  <dcterms:created xsi:type="dcterms:W3CDTF">2024-09-09T03:43:03Z</dcterms:created>
  <dcterms:modified xsi:type="dcterms:W3CDTF">2024-09-09T05:10:54Z</dcterms:modified>
</cp:coreProperties>
</file>