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9" r:id="rId3"/>
    <p:sldId id="276" r:id="rId4"/>
    <p:sldId id="279" r:id="rId5"/>
    <p:sldId id="277" r:id="rId6"/>
    <p:sldId id="281" r:id="rId7"/>
    <p:sldId id="282" r:id="rId8"/>
    <p:sldId id="283" r:id="rId9"/>
    <p:sldId id="284" r:id="rId10"/>
    <p:sldId id="273" r:id="rId11"/>
    <p:sldId id="28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110" d="100"/>
          <a:sy n="110" d="100"/>
        </p:scale>
        <p:origin x="90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2910" y="60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625ED7-51FA-4A46-8816-BEAF463B2777}" type="datetimeFigureOut">
              <a:rPr lang="ru-RU" smtClean="0"/>
              <a:t>24.03.2026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1D9785-87CA-4FEF-B864-EA161896B98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7332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9D13E3D-C595-4CE1-BB48-BCD532050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B98BE3D-4559-4FE7-8B96-0CB3A0E2F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8612B64-224D-41A3-8A8F-07304D18F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BFDDA-8105-4C46-A619-81FFD8FD5B00}" type="datetimeFigureOut">
              <a:rPr lang="ru-RU" smtClean="0"/>
              <a:t>24.03.2026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8540563-7D64-4CB5-B011-8E39BA96B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1B38F63-444E-4D52-8C47-EF918AADD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690E-73FA-4E4F-B5EC-3D1B7AADBED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9628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ACAB25-A80F-4833-AFE3-3C2C0BE81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04AEF22-C2C2-49E5-B91D-2F0C47F14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BA516E7-E0A7-499A-A8A6-CFF83B4DB5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3E6B40A-2917-4FCC-822D-E00F7C62BB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C2FFC80-290F-4982-9A4C-4D05729673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765026B3-2EE0-4166-A76C-E0E53715E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BFDDA-8105-4C46-A619-81FFD8FD5B00}" type="datetimeFigureOut">
              <a:rPr lang="ru-RU" smtClean="0"/>
              <a:t>24.03.2026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017366AA-BD88-4D90-9064-3B006416A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0E4807F-30DE-4147-8960-EBEFC1314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690E-73FA-4E4F-B5EC-3D1B7AADBED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593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77B6A46-E92F-4479-82BA-7507A58D3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85D6286-221F-4672-A28D-596981562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BFDDA-8105-4C46-A619-81FFD8FD5B00}" type="datetimeFigureOut">
              <a:rPr lang="ru-RU" smtClean="0"/>
              <a:t>24.03.2026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2302FCD4-7C7B-4BBD-87EB-5C87378A8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E85A4615-3836-45A7-9A9B-7A3CFA1A1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690E-73FA-4E4F-B5EC-3D1B7AADBED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935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0E509069-6BF4-46C8-9230-419F8DCB1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BFDDA-8105-4C46-A619-81FFD8FD5B00}" type="datetimeFigureOut">
              <a:rPr lang="ru-RU" smtClean="0"/>
              <a:t>24.03.2026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A7A10D48-991B-4959-9738-00E85CFA7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000C9D3-8998-4820-88A7-33075BE42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690E-73FA-4E4F-B5EC-3D1B7AADBED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023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B5718C-7C65-438E-92B4-1069706EB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0A39D15-21E9-4088-B781-AA12DA906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B13D5B2-F266-47B7-A38A-D60BD51B04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197EC03-5AA1-44AF-931D-9EA1308A0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BFDDA-8105-4C46-A619-81FFD8FD5B00}" type="datetimeFigureOut">
              <a:rPr lang="ru-RU" smtClean="0"/>
              <a:t>24.03.2026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6527B29-1240-4228-B17B-8056AA1DB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3FC309F-1F7C-4B94-9CD9-D1DD536AF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690E-73FA-4E4F-B5EC-3D1B7AADBED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906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1923299-A6A8-4639-8F3E-06C7BAECF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DA5DAF5C-DF51-423E-B097-CCD1B72CD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C2F2BAF-B7D6-4470-8029-25D86A9141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50BC143-1F87-4B6B-8DDB-7DC46BDB3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BFDDA-8105-4C46-A619-81FFD8FD5B00}" type="datetimeFigureOut">
              <a:rPr lang="ru-RU" smtClean="0"/>
              <a:t>24.03.2026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3A47252-1E81-464F-A579-EB63A2946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7F80BF1-7B57-4B7C-BE76-5E5A63145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690E-73FA-4E4F-B5EC-3D1B7AADBED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53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CCF4B8F-3DB4-4E50-86F3-D9B8E7A01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DD5BC2E-DEB6-4B4B-A064-39C8D7842D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D8D2EE5-CDA7-4565-B7E0-6F344E55E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BFDDA-8105-4C46-A619-81FFD8FD5B00}" type="datetimeFigureOut">
              <a:rPr lang="ru-RU" smtClean="0"/>
              <a:t>24.03.2026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4289323-6547-40AD-A3A3-D1AA17DA8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91805B-ABB1-4EA8-B244-9A2D16938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690E-73FA-4E4F-B5EC-3D1B7AADBED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25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A93A3E12-FC1E-4CD8-9FB0-00DF954961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1CA2994-C4A1-4465-ACEF-1704AA776B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0BE5D7C-A1E4-45E1-9012-699FA1E89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BFDDA-8105-4C46-A619-81FFD8FD5B00}" type="datetimeFigureOut">
              <a:rPr lang="ru-RU" smtClean="0"/>
              <a:t>24.03.2026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3FA5454-1EAB-4110-B57A-9F6ACF657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D99CF71-16E4-4BC2-90CC-79C630D8B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690E-73FA-4E4F-B5EC-3D1B7AADBED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035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9D13E3D-C595-4CE1-BB48-BCD532050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4000"/>
            <a:ext cx="9144000" cy="1170000"/>
          </a:xfrm>
        </p:spPr>
        <p:txBody>
          <a:bodyPr anchor="b"/>
          <a:lstStyle>
            <a:lvl1pPr algn="ctr">
              <a:defRPr sz="6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B98BE3D-4559-4FE7-8B96-0CB3A0E2F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1000" y="1314000"/>
            <a:ext cx="9144000" cy="990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8612B64-224D-41A3-8A8F-07304D18F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BFDDA-8105-4C46-A619-81FFD8FD5B00}" type="datetimeFigureOut">
              <a:rPr lang="ru-RU" smtClean="0"/>
              <a:t>24.03.2026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8540563-7D64-4CB5-B011-8E39BA96B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1B38F63-444E-4D52-8C47-EF918AADD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690E-73FA-4E4F-B5EC-3D1B7AADBED6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1E25AED-F37E-42D3-8DFA-833AB6303E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34000"/>
            <a:ext cx="12192000" cy="6096000"/>
          </a:xfrm>
          <a:prstGeom prst="rect">
            <a:avLst/>
          </a:prstGeom>
        </p:spPr>
      </p:pic>
      <p:sp>
        <p:nvSpPr>
          <p:cNvPr id="9" name="Круг: прозрачная заливка 8">
            <a:extLst>
              <a:ext uri="{FF2B5EF4-FFF2-40B4-BE49-F238E27FC236}">
                <a16:creationId xmlns="" xmlns:a16="http://schemas.microsoft.com/office/drawing/2014/main" id="{D5356D5C-803A-4DAA-8CF5-08185D663D65}"/>
              </a:ext>
            </a:extLst>
          </p:cNvPr>
          <p:cNvSpPr/>
          <p:nvPr userDrawn="1"/>
        </p:nvSpPr>
        <p:spPr>
          <a:xfrm>
            <a:off x="11384558" y="518291"/>
            <a:ext cx="540000" cy="540000"/>
          </a:xfrm>
          <a:prstGeom prst="donut">
            <a:avLst>
              <a:gd name="adj" fmla="val 5771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1F7E2C3C-88B2-4992-B7D6-088A501E8579}"/>
              </a:ext>
            </a:extLst>
          </p:cNvPr>
          <p:cNvSpPr/>
          <p:nvPr userDrawn="1"/>
        </p:nvSpPr>
        <p:spPr>
          <a:xfrm>
            <a:off x="11361000" y="4669047"/>
            <a:ext cx="396000" cy="588753"/>
          </a:xfrm>
          <a:prstGeom prst="rect">
            <a:avLst/>
          </a:prstGeom>
          <a:noFill/>
          <a:ln w="603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Равнобедренный треугольник 10">
            <a:extLst>
              <a:ext uri="{FF2B5EF4-FFF2-40B4-BE49-F238E27FC236}">
                <a16:creationId xmlns="" xmlns:a16="http://schemas.microsoft.com/office/drawing/2014/main" id="{2583771B-0250-4514-B841-C87C496E44F8}"/>
              </a:ext>
            </a:extLst>
          </p:cNvPr>
          <p:cNvSpPr/>
          <p:nvPr userDrawn="1"/>
        </p:nvSpPr>
        <p:spPr>
          <a:xfrm>
            <a:off x="11177372" y="1743935"/>
            <a:ext cx="747186" cy="644126"/>
          </a:xfrm>
          <a:prstGeom prst="triangl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Равнобедренный треугольник 11">
            <a:extLst>
              <a:ext uri="{FF2B5EF4-FFF2-40B4-BE49-F238E27FC236}">
                <a16:creationId xmlns="" xmlns:a16="http://schemas.microsoft.com/office/drawing/2014/main" id="{61F7FCF6-F6D5-4C63-B26E-9A0BA5EC37E5}"/>
              </a:ext>
            </a:extLst>
          </p:cNvPr>
          <p:cNvSpPr/>
          <p:nvPr userDrawn="1"/>
        </p:nvSpPr>
        <p:spPr>
          <a:xfrm rot="19288278">
            <a:off x="592285" y="481232"/>
            <a:ext cx="464347" cy="400299"/>
          </a:xfrm>
          <a:prstGeom prst="triangle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07440FB0-51F4-4784-A08D-667AFD711D4E}"/>
              </a:ext>
            </a:extLst>
          </p:cNvPr>
          <p:cNvSpPr/>
          <p:nvPr userDrawn="1"/>
        </p:nvSpPr>
        <p:spPr>
          <a:xfrm rot="5400000">
            <a:off x="1107710" y="1731841"/>
            <a:ext cx="243867" cy="362569"/>
          </a:xfrm>
          <a:prstGeom prst="rect">
            <a:avLst/>
          </a:prstGeom>
          <a:noFill/>
          <a:ln w="349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4225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11ABB4-84E6-4957-916D-CC332F6B4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C7823A-AB17-46E4-B7FA-475AC7D0D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36528C9-5884-4B4D-B36C-1A614FA16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00526-881B-4EFB-A2B1-E2EC6E673644}" type="datetimeFigureOut">
              <a:rPr lang="ru-RU" smtClean="0"/>
              <a:t>24.03.2026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3A9552C-5650-405C-942C-79F245E32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7EA733B-55B7-42F8-B642-7A4DC9DAF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E403C-4EB7-40BC-9395-955F62C492F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640E1113-501F-42FF-A817-B71D295CCD2C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939F007F-2479-4E1B-962F-B6FEF354E7FF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/>
              </a:solidFill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4FBB389D-F645-4EF0-A313-F1760EDDD65D}"/>
              </a:ext>
            </a:extLst>
          </p:cNvPr>
          <p:cNvGrpSpPr/>
          <p:nvPr userDrawn="1"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chemeClr val="accent1"/>
          </a:solidFill>
        </p:grpSpPr>
        <p:sp>
          <p:nvSpPr>
            <p:cNvPr id="12" name="Прямоугольник 11">
              <a:extLst>
                <a:ext uri="{FF2B5EF4-FFF2-40B4-BE49-F238E27FC236}">
                  <a16:creationId xmlns="" xmlns:a16="http://schemas.microsoft.com/office/drawing/2014/main" id="{E8DDD8ED-37DB-433B-9BE3-ED56AB186990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3" name="Блок-схема: объединение 12">
              <a:extLst>
                <a:ext uri="{FF2B5EF4-FFF2-40B4-BE49-F238E27FC236}">
                  <a16:creationId xmlns="" xmlns:a16="http://schemas.microsoft.com/office/drawing/2014/main" id="{8A9AC1B6-7038-462A-A7C2-D0F29619BF17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E463789D-0C7C-454D-BFD9-1DE51E4C5BFC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chemeClr val="accent1"/>
          </a:solidFill>
        </p:grpSpPr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84D431FD-AB15-4701-9AC6-CDB8CE4C764C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6" name="Блок-схема: объединение 15">
              <a:extLst>
                <a:ext uri="{FF2B5EF4-FFF2-40B4-BE49-F238E27FC236}">
                  <a16:creationId xmlns="" xmlns:a16="http://schemas.microsoft.com/office/drawing/2014/main" id="{E7D3F83A-004E-403A-8F03-CC8948CF9F67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884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bg>
      <p:bgPr>
        <a:blipFill dpi="0" rotWithShape="1">
          <a:blip r:embed="rId2" cstate="email">
            <a:alphaModFix amt="1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24B881EB-1784-473B-8081-FDC8508B7613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B119E31C-4778-49B4-88E9-494EF71DCCA4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/>
              </a:solidFill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AB8690DA-5449-464D-80A9-DCC9C148D31F}"/>
              </a:ext>
            </a:extLst>
          </p:cNvPr>
          <p:cNvGrpSpPr/>
          <p:nvPr userDrawn="1"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chemeClr val="accent1"/>
          </a:solidFill>
        </p:grpSpPr>
        <p:sp>
          <p:nvSpPr>
            <p:cNvPr id="12" name="Прямоугольник 11">
              <a:extLst>
                <a:ext uri="{FF2B5EF4-FFF2-40B4-BE49-F238E27FC236}">
                  <a16:creationId xmlns="" xmlns:a16="http://schemas.microsoft.com/office/drawing/2014/main" id="{315118C4-713A-4AB9-B08B-BD62864C2E6A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3" name="Блок-схема: объединение 12">
              <a:extLst>
                <a:ext uri="{FF2B5EF4-FFF2-40B4-BE49-F238E27FC236}">
                  <a16:creationId xmlns="" xmlns:a16="http://schemas.microsoft.com/office/drawing/2014/main" id="{A0898C5B-FFF0-4624-824E-84E4C17CBB18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7BCAD506-BA00-4E33-B68C-E5911E34BEAB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chemeClr val="accent1"/>
          </a:solidFill>
        </p:grpSpPr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501341E1-EFB0-48B5-8780-45599BABAF41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6" name="Блок-схема: объединение 15">
              <a:extLst>
                <a:ext uri="{FF2B5EF4-FFF2-40B4-BE49-F238E27FC236}">
                  <a16:creationId xmlns="" xmlns:a16="http://schemas.microsoft.com/office/drawing/2014/main" id="{DE8C835F-D205-4D6A-8A82-F0DFE38F02AB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305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B9DCCC-5E85-4107-BF52-1EA9EA9D5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61B2D50-FD5A-4FFD-98F9-64D59E59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BFDDA-8105-4C46-A619-81FFD8FD5B00}" type="datetimeFigureOut">
              <a:rPr lang="ru-RU" smtClean="0"/>
              <a:t>24.03.2026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C2AA054-847B-4E13-91D5-DFC76B9A9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F8F0CA7-7959-4CAF-A973-15E031934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690E-73FA-4E4F-B5EC-3D1B7AADBED6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6181D6B-9727-488E-B1A6-CB009338A0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-306000"/>
            <a:ext cx="10668000" cy="8001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A2DEF684-4B6B-46C2-9296-F62317C89898}"/>
              </a:ext>
            </a:extLst>
          </p:cNvPr>
          <p:cNvSpPr/>
          <p:nvPr userDrawn="1"/>
        </p:nvSpPr>
        <p:spPr>
          <a:xfrm>
            <a:off x="-159000" y="5544000"/>
            <a:ext cx="12351000" cy="13255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21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4756F5F-238C-4EA5-953D-83BC7A40E2A5}"/>
              </a:ext>
            </a:extLst>
          </p:cNvPr>
          <p:cNvSpPr/>
          <p:nvPr userDrawn="1"/>
        </p:nvSpPr>
        <p:spPr>
          <a:xfrm>
            <a:off x="0" y="1674000"/>
            <a:ext cx="12192000" cy="1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4A24F890-6633-4AD3-9C24-3D0B92AF4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E2BC0BA3-1E1F-4BDD-8E19-DB8F68551C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294063"/>
            <a:ext cx="10515600" cy="29702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4560B685-5836-4067-85B7-2D3D4F5E09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989138"/>
            <a:ext cx="10515600" cy="80962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1808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BF3F48D-C890-4BC3-A8A9-F8C39288A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52D0766-6B61-4F27-8A30-32232A0F5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B003E06-18A2-4C2A-8028-DA4AFB014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BFDDA-8105-4C46-A619-81FFD8FD5B00}" type="datetimeFigureOut">
              <a:rPr lang="ru-RU" smtClean="0"/>
              <a:t>24.03.2026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BA5D5CB-F8E3-4E46-882F-D3510393D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4F03440-65AD-4ED5-8CFE-4DF708C64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690E-73FA-4E4F-B5EC-3D1B7AADBED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203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35067EF-51A9-4818-8BAE-2FEFC6F9B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4647530-948C-4BEF-93DF-505D79C2F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35BE96C-0607-4A35-987E-1F7B05FD6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BFDDA-8105-4C46-A619-81FFD8FD5B00}" type="datetimeFigureOut">
              <a:rPr lang="ru-RU" smtClean="0"/>
              <a:t>24.03.2026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34128D4-C582-4DC6-8E71-0B9B0135E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3EEA008-42BB-44C7-81E3-5F2334283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690E-73FA-4E4F-B5EC-3D1B7AADBED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80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BFDDAF-BC88-48F5-B008-2C0938C00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E0D7D78-BF42-4DDB-89EC-478DBB0424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BA572F8-30BC-42DB-A442-8E7889EA6C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4383BAB-52E1-44F5-B30E-8C4E05912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BFDDA-8105-4C46-A619-81FFD8FD5B00}" type="datetimeFigureOut">
              <a:rPr lang="ru-RU" smtClean="0"/>
              <a:t>24.03.2026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00EA70B-CC9C-48EA-85F5-3603F5631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579849C-CA9B-4D5D-87D5-FAA8D709E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690E-73FA-4E4F-B5EC-3D1B7AADBED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910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04C1CD2-FA8F-40A3-AD65-039917913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CC9E5E5-20A2-4286-8BD6-E11F1B0CE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A23618C-197E-4691-81F0-2EBE8EEB1F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BFDDA-8105-4C46-A619-81FFD8FD5B00}" type="datetimeFigureOut">
              <a:rPr lang="ru-RU" smtClean="0"/>
              <a:t>24.03.2026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F56603B-3893-4759-BECB-DAA09616B1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91096F4-D1A0-49B3-B141-A0176C7747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1D690E-73FA-4E4F-B5EC-3D1B7AADBED6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>
            <a:hlinkClick r:id="rId18"/>
            <a:extLst>
              <a:ext uri="{FF2B5EF4-FFF2-40B4-BE49-F238E27FC236}">
                <a16:creationId xmlns="" xmlns:a16="http://schemas.microsoft.com/office/drawing/2014/main" id="{5C69CF60-3D3A-4A1C-9EE6-5037BD2831D9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015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0" r:id="rId3"/>
    <p:sldLayoutId id="2147483661" r:id="rId4"/>
    <p:sldLayoutId id="2147483664" r:id="rId5"/>
    <p:sldLayoutId id="2147483662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E1FA89B-8BE3-4113-AF82-1DEB45871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000" y="504000"/>
            <a:ext cx="10252800" cy="3690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кадровой потребности общеобразовательных учреждений Николаевского муниципального района Хабаровского края и мерах социальной поддержки педагогических работников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45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5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5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="" xmlns:a16="http://schemas.microsoft.com/office/drawing/2014/main" id="{0E1FA89B-8BE3-4113-AF82-1DEB45871F1D}"/>
              </a:ext>
            </a:extLst>
          </p:cNvPr>
          <p:cNvSpPr txBox="1">
            <a:spLocks/>
          </p:cNvSpPr>
          <p:nvPr/>
        </p:nvSpPr>
        <p:spPr>
          <a:xfrm>
            <a:off x="4116000" y="4419000"/>
            <a:ext cx="7147800" cy="18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Павлова Алена Юрьевна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Font typeface="Arial" panose="020B0604020202020204" pitchFamily="34" charset="0"/>
              <a:buNone/>
            </a:pP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сектором педагогических кадров и делопроизводства</a:t>
            </a:r>
            <a:r>
              <a:rPr lang="ru-RU" sz="24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образования администрации Николаевского муниципального района Хабаровского края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" y="3789000"/>
            <a:ext cx="3718800" cy="27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28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89000"/>
            <a:ext cx="10515600" cy="810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НИКОЛАЕВСКИЙ МУНИЦИПАЛЬНЫЙ РАЙОН</a:t>
            </a:r>
            <a:b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может претендовать на муниципальную компенсационную выплату</a:t>
            </a:r>
            <a:b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38999"/>
            <a:ext cx="10515600" cy="3737963"/>
          </a:xfrm>
        </p:spPr>
        <p:txBody>
          <a:bodyPr>
            <a:normAutofit fontScale="92500" lnSpcReduction="20000"/>
          </a:bodyPr>
          <a:lstStyle/>
          <a:p>
            <a:endParaRPr lang="ru-RU" sz="2000" dirty="0" smtClean="0"/>
          </a:p>
          <a:p>
            <a:r>
              <a:rPr lang="ru-RU" sz="2200" dirty="0" smtClean="0"/>
              <a:t> 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специалисты, имеющие среднее-профессиональное или высшее образование трудоустроившиеся муниципальное образовательное учреждение на вакантную должность, внесенную в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  <a:t>перечень 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учреждений социальной сферы администрации Николаевского муниципального района, имеющих острую кадровую потребность.</a:t>
            </a:r>
          </a:p>
          <a:p>
            <a:pPr marL="0" indent="0">
              <a:buNone/>
            </a:pPr>
            <a:endParaRPr lang="ru-RU" sz="1800" dirty="0" smtClean="0"/>
          </a:p>
          <a:p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п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едагогические работники трудоустроившиеся 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в муниципальное образовательное учреждение по программе сберегательного капитала.</a:t>
            </a:r>
          </a:p>
          <a:p>
            <a:pPr marL="0" indent="0">
              <a:buNone/>
            </a:pPr>
            <a:r>
              <a:rPr lang="ru-RU" sz="1800" dirty="0" smtClean="0"/>
              <a:t>	</a:t>
            </a:r>
            <a:endParaRPr lang="ru-RU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п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едагогические работники 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трудоустроившиеся в муниципальное образовательное учреждение по программе «Земский учитель»</a:t>
            </a:r>
          </a:p>
          <a:p>
            <a:pPr marL="0" indent="0">
              <a:buNone/>
            </a:pPr>
            <a:endParaRPr lang="ru-RU" sz="18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1686000" y="4059000"/>
            <a:ext cx="8730000" cy="45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1461000" y="5229000"/>
            <a:ext cx="9090000" cy="45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2001000" y="2438999"/>
            <a:ext cx="855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991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69000"/>
            <a:ext cx="9144000" cy="3140963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ОБРАЗОВАНИЯ АДМИНИСТРАЦИИ НИКОЛАЕВСКОГО МУНИЦИПАЛЬНОГО РАЙОНА ХАБАРОВСКОГО КРАЯ</a:t>
            </a:r>
            <a:b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436962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Сектор педагогических кадров и делопроизводства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Павлова Алена Юрьевна, заведующий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Телефон: (42135) 2 92 59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Электронная почта: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uokadri@bk.ru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811000" y="3249000"/>
            <a:ext cx="675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60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Группа 36">
            <a:extLst>
              <a:ext uri="{FF2B5EF4-FFF2-40B4-BE49-F238E27FC236}">
                <a16:creationId xmlns="" xmlns:a16="http://schemas.microsoft.com/office/drawing/2014/main" id="{3AD61AEC-3628-460C-9271-E5BCE503AFE6}"/>
              </a:ext>
            </a:extLst>
          </p:cNvPr>
          <p:cNvGrpSpPr/>
          <p:nvPr/>
        </p:nvGrpSpPr>
        <p:grpSpPr>
          <a:xfrm>
            <a:off x="5833601" y="1653588"/>
            <a:ext cx="3609988" cy="4565412"/>
            <a:chOff x="6328331" y="1680501"/>
            <a:chExt cx="2709052" cy="373426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8" name="Прямоугольник 37">
              <a:extLst>
                <a:ext uri="{FF2B5EF4-FFF2-40B4-BE49-F238E27FC236}">
                  <a16:creationId xmlns="" xmlns:a16="http://schemas.microsoft.com/office/drawing/2014/main" id="{02E4A7FE-0699-421D-A77E-F82365D3C854}"/>
                </a:ext>
              </a:extLst>
            </p:cNvPr>
            <p:cNvSpPr/>
            <p:nvPr/>
          </p:nvSpPr>
          <p:spPr>
            <a:xfrm>
              <a:off x="6328331" y="1680501"/>
              <a:ext cx="2709052" cy="51522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Сельские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="" xmlns:a16="http://schemas.microsoft.com/office/drawing/2014/main" id="{E0F45B09-CCD0-4C94-80EA-201922EDA786}"/>
                </a:ext>
              </a:extLst>
            </p:cNvPr>
            <p:cNvSpPr/>
            <p:nvPr/>
          </p:nvSpPr>
          <p:spPr>
            <a:xfrm>
              <a:off x="6338812" y="2247583"/>
              <a:ext cx="2684136" cy="50980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поселения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40" name="Прямоугольник 39">
              <a:extLst>
                <a:ext uri="{FF2B5EF4-FFF2-40B4-BE49-F238E27FC236}">
                  <a16:creationId xmlns="" xmlns:a16="http://schemas.microsoft.com/office/drawing/2014/main" id="{04A5C8B3-F23F-4109-8C90-60AE79CDD23B}"/>
                </a:ext>
              </a:extLst>
            </p:cNvPr>
            <p:cNvSpPr/>
            <p:nvPr/>
          </p:nvSpPr>
          <p:spPr>
            <a:xfrm>
              <a:off x="6370889" y="2783220"/>
              <a:ext cx="2666494" cy="26315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 algn="ctr">
                <a:buFontTx/>
                <a:buChar char="-"/>
              </a:pPr>
              <a:r>
                <a:rPr lang="ru-RU" sz="2400" b="1" dirty="0" smtClean="0">
                  <a:solidFill>
                    <a:schemeClr val="accent1">
                      <a:lumMod val="50000"/>
                    </a:schemeClr>
                  </a:solidFill>
                </a:rPr>
                <a:t>11 школ</a:t>
              </a:r>
            </a:p>
            <a:p>
              <a:pPr marL="285750" indent="-285750" algn="ctr">
                <a:buFontTx/>
                <a:buChar char="-"/>
              </a:pPr>
              <a:r>
                <a:rPr lang="ru-RU" sz="2400" b="1" dirty="0" smtClean="0">
                  <a:solidFill>
                    <a:schemeClr val="accent1">
                      <a:lumMod val="50000"/>
                    </a:schemeClr>
                  </a:solidFill>
                </a:rPr>
                <a:t>7 детских садов</a:t>
              </a:r>
              <a:endParaRPr lang="ru-RU" sz="2400" b="1" dirty="0" smtClean="0">
                <a:solidFill>
                  <a:schemeClr val="accent1">
                    <a:lumMod val="50000"/>
                  </a:schemeClr>
                </a:solidFill>
              </a:endParaRPr>
            </a:p>
            <a:p>
              <a:pPr marL="285750" indent="-285750" algn="ctr">
                <a:buFontTx/>
                <a:buChar char="-"/>
              </a:pPr>
              <a:endParaRPr lang="ru-RU" sz="2400" b="1" dirty="0">
                <a:solidFill>
                  <a:schemeClr val="accent1">
                    <a:lumMod val="50000"/>
                  </a:schemeClr>
                </a:solidFill>
              </a:endParaRPr>
            </a:p>
            <a:p>
              <a:pPr marL="285750" indent="-285750" algn="ctr">
                <a:buFontTx/>
                <a:buChar char="-"/>
              </a:pPr>
              <a:endParaRPr lang="ru-RU" sz="2400" b="1" dirty="0" smtClean="0">
                <a:solidFill>
                  <a:schemeClr val="accent1">
                    <a:lumMod val="50000"/>
                  </a:schemeClr>
                </a:solidFill>
              </a:endParaRPr>
            </a:p>
            <a:p>
              <a:pPr marL="285750" indent="-285750" algn="ctr">
                <a:buFontTx/>
                <a:buChar char="-"/>
              </a:pPr>
              <a:endParaRPr lang="ru-RU" sz="2400" b="1" dirty="0">
                <a:solidFill>
                  <a:schemeClr val="accent1">
                    <a:lumMod val="50000"/>
                  </a:schemeClr>
                </a:solidFill>
              </a:endParaRPr>
            </a:p>
            <a:p>
              <a:pPr marL="285750" indent="-285750" algn="ctr">
                <a:buFontTx/>
                <a:buChar char="-"/>
              </a:pPr>
              <a:endParaRPr lang="ru-RU" sz="2400" b="1" dirty="0" smtClean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ctr"/>
              <a:endParaRPr lang="ru-RU" sz="2400" b="1" dirty="0" smtClean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ctr"/>
              <a:endParaRPr lang="ru-RU" b="1" dirty="0" smtClean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24CA4C1-8AA5-4067-8D6C-ABE37D3F7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156" y="453710"/>
            <a:ext cx="10515600" cy="1108801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НИКОЛАЕВСКИЙ ИУНИЦИПАЛЬНЫЙ  РАЙОН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9520DDF-7956-4852-9036-05AE6CDE2CDF}"/>
              </a:ext>
            </a:extLst>
          </p:cNvPr>
          <p:cNvSpPr txBox="1"/>
          <p:nvPr/>
        </p:nvSpPr>
        <p:spPr>
          <a:xfrm>
            <a:off x="4247935" y="2881911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2015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09BC83F9-EB61-4127-8096-0E4F2FD0DE9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67100" y="4056252"/>
            <a:ext cx="432000" cy="432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E108D1B1-2AAE-4624-9F74-62F721AFC48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688846" y="3552626"/>
            <a:ext cx="432000" cy="43200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AE70B8AD-149B-4309-BC5A-C99F5C275BC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05956" y="3108989"/>
            <a:ext cx="432000" cy="432000"/>
          </a:xfrm>
          <a:prstGeom prst="rect">
            <a:avLst/>
          </a:prstGeom>
        </p:spPr>
      </p:pic>
      <p:grpSp>
        <p:nvGrpSpPr>
          <p:cNvPr id="27" name="Группа 26">
            <a:extLst>
              <a:ext uri="{FF2B5EF4-FFF2-40B4-BE49-F238E27FC236}">
                <a16:creationId xmlns="" xmlns:a16="http://schemas.microsoft.com/office/drawing/2014/main" id="{FC57FBE6-B5F6-4346-892A-5EE94747076E}"/>
              </a:ext>
            </a:extLst>
          </p:cNvPr>
          <p:cNvGrpSpPr/>
          <p:nvPr/>
        </p:nvGrpSpPr>
        <p:grpSpPr>
          <a:xfrm>
            <a:off x="2008637" y="1677657"/>
            <a:ext cx="2990341" cy="4252500"/>
            <a:chOff x="9290450" y="1224000"/>
            <a:chExt cx="2431150" cy="42075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8" name="Прямоугольник 27">
              <a:extLst>
                <a:ext uri="{FF2B5EF4-FFF2-40B4-BE49-F238E27FC236}">
                  <a16:creationId xmlns="" xmlns:a16="http://schemas.microsoft.com/office/drawing/2014/main" id="{2C0EF512-8934-4628-8F42-81C3011C96F9}"/>
                </a:ext>
              </a:extLst>
            </p:cNvPr>
            <p:cNvSpPr/>
            <p:nvPr/>
          </p:nvSpPr>
          <p:spPr>
            <a:xfrm>
              <a:off x="9291600" y="1224000"/>
              <a:ext cx="2430000" cy="495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="" xmlns:a16="http://schemas.microsoft.com/office/drawing/2014/main" id="{968F2BF5-08A4-4E33-8269-F8ADC0FE7A9F}"/>
                </a:ext>
              </a:extLst>
            </p:cNvPr>
            <p:cNvSpPr/>
            <p:nvPr/>
          </p:nvSpPr>
          <p:spPr>
            <a:xfrm>
              <a:off x="9290450" y="1719000"/>
              <a:ext cx="2430000" cy="8325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="" xmlns:a16="http://schemas.microsoft.com/office/drawing/2014/main" id="{4A9DFE28-FF45-4BF0-BBF1-B85A0CAC903E}"/>
                </a:ext>
              </a:extLst>
            </p:cNvPr>
            <p:cNvSpPr/>
            <p:nvPr/>
          </p:nvSpPr>
          <p:spPr>
            <a:xfrm>
              <a:off x="9290450" y="2551500"/>
              <a:ext cx="2430000" cy="288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C358221F-BFEE-4FD4-8814-5464C6BB27B4}"/>
              </a:ext>
            </a:extLst>
          </p:cNvPr>
          <p:cNvSpPr txBox="1"/>
          <p:nvPr/>
        </p:nvSpPr>
        <p:spPr>
          <a:xfrm>
            <a:off x="10102134" y="1893168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2025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EE8CFAF6-A1A7-4C85-AEA3-E73488CE123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56103" y="2830313"/>
            <a:ext cx="396000" cy="3960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EB3ED71B-EAE8-4197-BE12-DD29953DF877}"/>
              </a:ext>
            </a:extLst>
          </p:cNvPr>
          <p:cNvSpPr txBox="1"/>
          <p:nvPr/>
        </p:nvSpPr>
        <p:spPr>
          <a:xfrm>
            <a:off x="2030597" y="3294821"/>
            <a:ext cx="28114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- 4 школы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- 7 детских садов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- 3 учреждения дополнительного образования</a:t>
            </a:r>
          </a:p>
          <a:p>
            <a:pPr algn="ctr"/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59D7E996-CB24-4B55-8FBE-E7549951C06B}"/>
              </a:ext>
            </a:extLst>
          </p:cNvPr>
          <p:cNvSpPr txBox="1"/>
          <p:nvPr/>
        </p:nvSpPr>
        <p:spPr>
          <a:xfrm>
            <a:off x="2236749" y="1677657"/>
            <a:ext cx="22280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Городское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 поселение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59D7E996-CB24-4B55-8FBE-E7549951C06B}"/>
              </a:ext>
            </a:extLst>
          </p:cNvPr>
          <p:cNvSpPr txBox="1"/>
          <p:nvPr/>
        </p:nvSpPr>
        <p:spPr>
          <a:xfrm>
            <a:off x="9748120" y="1381005"/>
            <a:ext cx="2443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sz="2500" b="1" dirty="0" smtClean="0">
                <a:solidFill>
                  <a:schemeClr val="bg1"/>
                </a:solidFill>
              </a:rPr>
              <a:t>Сельские</a:t>
            </a:r>
          </a:p>
          <a:p>
            <a:pPr algn="ctr"/>
            <a:endParaRPr lang="ru-RU" sz="12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500" b="1" dirty="0" smtClean="0">
                <a:solidFill>
                  <a:schemeClr val="bg1"/>
                </a:solidFill>
              </a:rPr>
              <a:t>поселения</a:t>
            </a:r>
            <a:endParaRPr lang="ru-RU" sz="2500" b="1" dirty="0">
              <a:solidFill>
                <a:schemeClr val="bg1"/>
              </a:solidFill>
            </a:endParaRPr>
          </a:p>
        </p:txBody>
      </p:sp>
      <p:sp>
        <p:nvSpPr>
          <p:cNvPr id="52" name="Заголовок 1">
            <a:extLst>
              <a:ext uri="{FF2B5EF4-FFF2-40B4-BE49-F238E27FC236}">
                <a16:creationId xmlns="" xmlns:a16="http://schemas.microsoft.com/office/drawing/2014/main" id="{124CA4C1-8AA5-4067-8D6C-ABE37D3F726E}"/>
              </a:ext>
            </a:extLst>
          </p:cNvPr>
          <p:cNvSpPr txBox="1">
            <a:spLocks/>
          </p:cNvSpPr>
          <p:nvPr/>
        </p:nvSpPr>
        <p:spPr>
          <a:xfrm>
            <a:off x="4105954" y="5917591"/>
            <a:ext cx="4911792" cy="6924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58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16000" y="275954"/>
            <a:ext cx="10515600" cy="72692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НИКОЛАЕВСКИЙ  МУНИЦИПАЛЬНЫЙ  РАЙОН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Нехватка педагогических кадров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056001" y="1179000"/>
            <a:ext cx="4978004" cy="5346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</a:t>
            </a:r>
            <a:endParaRPr lang="ru-RU" sz="3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169193" y="1040286"/>
            <a:ext cx="5966807" cy="10010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</a:pP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Кадровая потребность – 7 чел.</a:t>
            </a:r>
          </a:p>
          <a:p>
            <a:pPr algn="l">
              <a:lnSpc>
                <a:spcPct val="100000"/>
              </a:lnSpc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(МБОУ СОШ № 4; МБОУ СОШ р.п. Многовершинный; МБОУ ООШ п. Пуир; МБОУ ООШ № 5 п. Маго; </a:t>
            </a:r>
          </a:p>
          <a:p>
            <a:pPr algn="l">
              <a:lnSpc>
                <a:spcPct val="100000"/>
              </a:lnSpc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с. Константиновка; МБОУ ООШ п. Нижнее Пронге)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6000" y="1007421"/>
            <a:ext cx="5133277" cy="365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7365" y="2022223"/>
            <a:ext cx="5133277" cy="36579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056001" y="2177011"/>
            <a:ext cx="3387757" cy="5346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физики</a:t>
            </a:r>
            <a:endParaRPr lang="ru-RU" sz="3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5180165" y="2079000"/>
            <a:ext cx="5851435" cy="8614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Кадровая потребность –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100000"/>
              </a:lnSpc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(МБОУ СОШ р.п. Многовершинный; МБОУ ООШ п. Нижнее Пронге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146000" y="3155125"/>
            <a:ext cx="3825000" cy="5346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географии</a:t>
            </a:r>
            <a:endParaRPr lang="ru-RU" sz="3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7365" y="2977893"/>
            <a:ext cx="5133277" cy="36579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5169193" y="3037709"/>
            <a:ext cx="5322407" cy="8614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Кадровая потребность – 2 чел.</a:t>
            </a:r>
          </a:p>
          <a:p>
            <a:pPr algn="l">
              <a:lnSpc>
                <a:spcPct val="100000"/>
              </a:lnSpc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(МБОУ СОШ № 2; МБОУ СОШ р.п. Многовершинный)</a:t>
            </a:r>
          </a:p>
          <a:p>
            <a:pPr algn="l">
              <a:lnSpc>
                <a:spcPct val="100000"/>
              </a:lnSpc>
            </a:pP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56002" y="4092084"/>
            <a:ext cx="4113192" cy="8231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английского языка</a:t>
            </a:r>
            <a:endParaRPr lang="ru-RU" sz="3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6222" y="3917518"/>
            <a:ext cx="5133277" cy="36579"/>
          </a:xfrm>
          <a:prstGeom prst="rect">
            <a:avLst/>
          </a:prstGeom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5180165" y="4027351"/>
            <a:ext cx="5311435" cy="8614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Кадровая потребность –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100000"/>
              </a:lnSpc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(МБОУ СОШ № 2; МБОУ СОШ с. Константиновка)</a:t>
            </a:r>
          </a:p>
          <a:p>
            <a:pPr algn="l">
              <a:lnSpc>
                <a:spcPct val="100000"/>
              </a:lnSpc>
            </a:pP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1074194" y="5504286"/>
            <a:ext cx="4094999" cy="5346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ru-RU" sz="31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</a:pPr>
            <a:endParaRPr lang="ru-RU" sz="31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</a:pPr>
            <a:endParaRPr lang="ru-RU" sz="3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</a:pPr>
            <a:endParaRPr lang="ru-RU" sz="31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</a:pPr>
            <a:endParaRPr lang="ru-RU" sz="3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</a:pPr>
            <a:endParaRPr lang="ru-RU" sz="31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</a:pPr>
            <a:endParaRPr lang="ru-RU" sz="3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</a:pP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</a:t>
            </a:r>
            <a:endParaRPr lang="ru-RU" sz="3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6222" y="4970091"/>
            <a:ext cx="5133277" cy="36579"/>
          </a:xfrm>
          <a:prstGeom prst="rect">
            <a:avLst/>
          </a:prstGeom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5241000" y="5148723"/>
            <a:ext cx="5250600" cy="8614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Кадровая потребность –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100000"/>
              </a:lnSpc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(МБОУ СОШ № 5 п. Маго; МБОУ ООШ с. Чля)</a:t>
            </a:r>
          </a:p>
          <a:p>
            <a:pPr algn="l">
              <a:lnSpc>
                <a:spcPct val="100000"/>
              </a:lnSpc>
            </a:pP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6221" y="6086331"/>
            <a:ext cx="5133277" cy="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74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1000" y="1269000"/>
            <a:ext cx="4725000" cy="18900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С </a:t>
            </a:r>
            <a:r>
              <a:rPr lang="ru-RU" sz="4400" dirty="0">
                <a:solidFill>
                  <a:srgbClr val="002060"/>
                </a:solidFill>
              </a:rPr>
              <a:t>учетом северного и районного коэффициента (50%) </a:t>
            </a:r>
            <a:endParaRPr lang="ru-RU" sz="4400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Учитель (должностной оклад) –                       </a:t>
            </a:r>
            <a:r>
              <a:rPr lang="ru-RU" sz="4400" b="1" dirty="0" smtClean="0">
                <a:solidFill>
                  <a:srgbClr val="002060"/>
                </a:solidFill>
              </a:rPr>
              <a:t>30 618</a:t>
            </a:r>
            <a:r>
              <a:rPr lang="ru-RU" sz="4400" dirty="0">
                <a:solidFill>
                  <a:srgbClr val="002060"/>
                </a:solidFill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</a:rPr>
              <a:t>руб.; </a:t>
            </a:r>
          </a:p>
          <a:p>
            <a:r>
              <a:rPr lang="ru-RU" sz="4400" dirty="0" smtClean="0">
                <a:solidFill>
                  <a:srgbClr val="002060"/>
                </a:solidFill>
              </a:rPr>
              <a:t>Воспитатель (должностной оклад) </a:t>
            </a:r>
            <a:r>
              <a:rPr lang="ru-RU" sz="4400" dirty="0" smtClean="0">
                <a:solidFill>
                  <a:srgbClr val="002060"/>
                </a:solidFill>
              </a:rPr>
              <a:t>– </a:t>
            </a:r>
            <a:r>
              <a:rPr lang="ru-RU" sz="4400" b="1" dirty="0" smtClean="0">
                <a:solidFill>
                  <a:srgbClr val="002060"/>
                </a:solidFill>
              </a:rPr>
              <a:t>29 878 </a:t>
            </a:r>
            <a:r>
              <a:rPr lang="ru-RU" sz="4400" b="1" dirty="0">
                <a:solidFill>
                  <a:srgbClr val="002060"/>
                </a:solidFill>
              </a:rPr>
              <a:t>руб</a:t>
            </a:r>
            <a:r>
              <a:rPr lang="ru-RU" sz="4400" b="1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1000" y="369000"/>
            <a:ext cx="10710000" cy="855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НИКОЛАЕВСКИЙ МУНИЦИПАЛЬНЫЙ РАЙОН</a:t>
            </a:r>
            <a:r>
              <a:rPr lang="ru-RU" sz="4700" dirty="0" smtClean="0">
                <a:solidFill>
                  <a:srgbClr val="002060"/>
                </a:solidFill>
              </a:rPr>
              <a:t/>
            </a:r>
            <a:br>
              <a:rPr lang="ru-RU" sz="47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Оплата труда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862477" y="1204475"/>
            <a:ext cx="6173523" cy="19545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С </a:t>
            </a:r>
            <a:r>
              <a:rPr lang="ru-RU" sz="2400" dirty="0">
                <a:solidFill>
                  <a:srgbClr val="002060"/>
                </a:solidFill>
              </a:rPr>
              <a:t>учетом </a:t>
            </a:r>
            <a:r>
              <a:rPr lang="ru-RU" sz="2400" dirty="0" smtClean="0">
                <a:solidFill>
                  <a:srgbClr val="002060"/>
                </a:solidFill>
              </a:rPr>
              <a:t>доплаты</a:t>
            </a:r>
            <a:r>
              <a:rPr lang="ru-RU" sz="2400" dirty="0">
                <a:solidFill>
                  <a:srgbClr val="002060"/>
                </a:solidFill>
              </a:rPr>
              <a:t>, как молодому </a:t>
            </a:r>
            <a:r>
              <a:rPr lang="ru-RU" sz="2400" dirty="0" smtClean="0">
                <a:solidFill>
                  <a:srgbClr val="002060"/>
                </a:solidFill>
              </a:rPr>
              <a:t>специалисту: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Учитель – </a:t>
            </a:r>
            <a:r>
              <a:rPr lang="ru-RU" sz="2400" b="1" dirty="0" smtClean="0">
                <a:solidFill>
                  <a:srgbClr val="002060"/>
                </a:solidFill>
              </a:rPr>
              <a:t>39 192 руб</a:t>
            </a:r>
            <a:r>
              <a:rPr lang="ru-RU" sz="2400" dirty="0" smtClean="0">
                <a:solidFill>
                  <a:srgbClr val="002060"/>
                </a:solidFill>
              </a:rPr>
              <a:t>. (должностной оклад); </a:t>
            </a:r>
            <a:endParaRPr lang="ru-RU" sz="2400" dirty="0" smtClean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Воспитатель – </a:t>
            </a:r>
            <a:r>
              <a:rPr lang="ru-RU" sz="2400" b="1" dirty="0" smtClean="0">
                <a:solidFill>
                  <a:srgbClr val="002060"/>
                </a:solidFill>
              </a:rPr>
              <a:t>38 246 руб</a:t>
            </a:r>
            <a:r>
              <a:rPr lang="ru-RU" sz="2400" b="1" dirty="0" smtClean="0">
                <a:solidFill>
                  <a:srgbClr val="002060"/>
                </a:solidFill>
              </a:rPr>
              <a:t>. </a:t>
            </a:r>
            <a:r>
              <a:rPr lang="ru-RU" sz="2200" dirty="0" smtClean="0">
                <a:solidFill>
                  <a:srgbClr val="002060"/>
                </a:solidFill>
              </a:rPr>
              <a:t>(должностной оклад)</a:t>
            </a:r>
            <a:endParaRPr lang="ru-RU" sz="2200" dirty="0" smtClean="0">
              <a:solidFill>
                <a:srgbClr val="002060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96000" y="3534807"/>
            <a:ext cx="10710000" cy="10607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600" dirty="0">
                <a:solidFill>
                  <a:srgbClr val="002060"/>
                </a:solidFill>
              </a:rPr>
              <a:t>Образовательное </a:t>
            </a:r>
            <a:r>
              <a:rPr lang="ru-RU" sz="2600" dirty="0" smtClean="0">
                <a:solidFill>
                  <a:srgbClr val="002060"/>
                </a:solidFill>
              </a:rPr>
              <a:t>учреждение в </a:t>
            </a:r>
            <a:r>
              <a:rPr lang="ru-RU" sz="2600" dirty="0">
                <a:solidFill>
                  <a:srgbClr val="002060"/>
                </a:solidFill>
              </a:rPr>
              <a:t>сельской местности </a:t>
            </a:r>
            <a:r>
              <a:rPr lang="en-US" sz="2600" dirty="0" smtClean="0">
                <a:solidFill>
                  <a:srgbClr val="002060"/>
                </a:solidFill>
              </a:rPr>
              <a:t>–</a:t>
            </a:r>
            <a:r>
              <a:rPr lang="ru-RU" sz="2600" dirty="0">
                <a:solidFill>
                  <a:srgbClr val="002060"/>
                </a:solidFill>
              </a:rPr>
              <a:t> </a:t>
            </a:r>
            <a:r>
              <a:rPr lang="ru-RU" sz="2600" dirty="0" smtClean="0">
                <a:solidFill>
                  <a:srgbClr val="002060"/>
                </a:solidFill>
              </a:rPr>
              <a:t>доплата учителю -         </a:t>
            </a:r>
            <a:r>
              <a:rPr lang="ru-RU" sz="2600" b="1" dirty="0" smtClean="0">
                <a:solidFill>
                  <a:srgbClr val="002060"/>
                </a:solidFill>
              </a:rPr>
              <a:t>6 </a:t>
            </a:r>
            <a:r>
              <a:rPr lang="ru-RU" sz="2600" b="1" dirty="0">
                <a:solidFill>
                  <a:srgbClr val="002060"/>
                </a:solidFill>
              </a:rPr>
              <a:t>124 </a:t>
            </a:r>
            <a:r>
              <a:rPr lang="ru-RU" sz="2600" b="1" dirty="0" smtClean="0">
                <a:solidFill>
                  <a:srgbClr val="002060"/>
                </a:solidFill>
              </a:rPr>
              <a:t>руб.; доплата воспитателю – 5 976 руб.</a:t>
            </a:r>
            <a:endParaRPr lang="ru-RU" sz="2600" dirty="0">
              <a:solidFill>
                <a:srgbClr val="002060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55905" y="4419000"/>
            <a:ext cx="11626013" cy="2031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700" dirty="0" smtClean="0">
                <a:solidFill>
                  <a:srgbClr val="002060"/>
                </a:solidFill>
              </a:rPr>
              <a:t>Надбавки за </a:t>
            </a:r>
            <a:r>
              <a:rPr lang="ru-RU" sz="2700" dirty="0">
                <a:solidFill>
                  <a:srgbClr val="002060"/>
                </a:solidFill>
              </a:rPr>
              <a:t>классное руководство, </a:t>
            </a:r>
            <a:r>
              <a:rPr lang="ru-RU" sz="2700" dirty="0" smtClean="0">
                <a:solidFill>
                  <a:srgbClr val="002060"/>
                </a:solidFill>
              </a:rPr>
              <a:t>проверку </a:t>
            </a:r>
            <a:r>
              <a:rPr lang="ru-RU" sz="2700" dirty="0">
                <a:solidFill>
                  <a:srgbClr val="002060"/>
                </a:solidFill>
              </a:rPr>
              <a:t>тетрадей, заведование </a:t>
            </a:r>
            <a:r>
              <a:rPr lang="ru-RU" sz="2700" dirty="0" smtClean="0">
                <a:solidFill>
                  <a:srgbClr val="002060"/>
                </a:solidFill>
              </a:rPr>
              <a:t>кабинетом</a:t>
            </a:r>
            <a:r>
              <a:rPr lang="ru-RU" sz="2700" dirty="0">
                <a:solidFill>
                  <a:srgbClr val="002060"/>
                </a:solidFill>
              </a:rPr>
              <a:t>, дополнительные </a:t>
            </a:r>
            <a:r>
              <a:rPr lang="ru-RU" sz="2700" dirty="0" smtClean="0">
                <a:solidFill>
                  <a:srgbClr val="002060"/>
                </a:solidFill>
              </a:rPr>
              <a:t>работы </a:t>
            </a:r>
            <a:r>
              <a:rPr lang="ru-RU" sz="2700" dirty="0">
                <a:solidFill>
                  <a:srgbClr val="002060"/>
                </a:solidFill>
              </a:rPr>
              <a:t>и увеличения часов педагогической нагрузки </a:t>
            </a:r>
            <a:r>
              <a:rPr lang="ru-RU" sz="2700" dirty="0" smtClean="0">
                <a:solidFill>
                  <a:srgbClr val="002060"/>
                </a:solidFill>
              </a:rPr>
              <a:t>средняя заработная плата - </a:t>
            </a:r>
            <a:r>
              <a:rPr lang="ru-RU" sz="2700" b="1" dirty="0" smtClean="0">
                <a:solidFill>
                  <a:srgbClr val="FF0000"/>
                </a:solidFill>
              </a:rPr>
              <a:t>50 000-62 </a:t>
            </a:r>
            <a:r>
              <a:rPr lang="ru-RU" sz="2700" b="1" dirty="0">
                <a:solidFill>
                  <a:srgbClr val="FF0000"/>
                </a:solidFill>
              </a:rPr>
              <a:t>000 </a:t>
            </a:r>
            <a:r>
              <a:rPr lang="ru-RU" sz="2700" b="1" dirty="0" smtClean="0">
                <a:solidFill>
                  <a:srgbClr val="FF0000"/>
                </a:solidFill>
              </a:rPr>
              <a:t>рублей </a:t>
            </a:r>
            <a:endParaRPr lang="ru-RU" sz="2700" b="1" dirty="0">
              <a:solidFill>
                <a:srgbClr val="FF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075" y="3249000"/>
            <a:ext cx="5133277" cy="365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1" t="10244" r="6259" b="16120"/>
          <a:stretch/>
        </p:blipFill>
        <p:spPr>
          <a:xfrm>
            <a:off x="5657113" y="1224000"/>
            <a:ext cx="45719" cy="189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9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24001"/>
            <a:ext cx="10515600" cy="1215000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НИКОЛАЕВСКИЙ  МУНИЦИПАЛЬНЫЙ  РАЙОН</a:t>
            </a:r>
            <a:br>
              <a:rPr 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Льготы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социальные гарантии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работникам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сферы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b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 учетом северных и районных коэффициентов)</a:t>
            </a:r>
            <a:b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3500" y="1854000"/>
            <a:ext cx="11745000" cy="5760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выплата единовременного пособия молодым специалистам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в размере </a:t>
            </a:r>
            <a:r>
              <a:rPr lang="ru-RU" sz="2200" dirty="0">
                <a:solidFill>
                  <a:srgbClr val="FF0000"/>
                </a:solidFill>
              </a:rPr>
              <a:t>восьми должностных </a:t>
            </a:r>
            <a:r>
              <a:rPr lang="ru-RU" sz="2200" dirty="0" smtClean="0">
                <a:solidFill>
                  <a:srgbClr val="FF0000"/>
                </a:solidFill>
              </a:rPr>
              <a:t>окладов;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выплата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повышающего коэффициента в размере </a:t>
            </a:r>
            <a:r>
              <a:rPr lang="ru-RU" sz="2200" b="1" dirty="0" smtClean="0">
                <a:solidFill>
                  <a:srgbClr val="FF0000"/>
                </a:solidFill>
              </a:rPr>
              <a:t>8 574 руб.(учитель)/8 368 руб. (воспитатель)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в течение трех лет с момента окончания учебного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заведения;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 возмещение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расходов по коммунальным платежам в размере </a:t>
            </a:r>
            <a:r>
              <a:rPr lang="ru-RU" sz="2200" b="1" dirty="0">
                <a:solidFill>
                  <a:srgbClr val="FF0000"/>
                </a:solidFill>
              </a:rPr>
              <a:t>100 %</a:t>
            </a:r>
            <a:r>
              <a:rPr lang="ru-RU" sz="2200" dirty="0">
                <a:solidFill>
                  <a:srgbClr val="FF0000"/>
                </a:solidFill>
              </a:rPr>
              <a:t> стоимости оплаты жилого помещения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педагогическим работникам образовательных учреждений, работающим и проживающим в сельской местности, рабочих поселках (поселках городского типа);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выплата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повышающего коэффициента к заработной плате в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размере </a:t>
            </a:r>
            <a:r>
              <a:rPr lang="ru-RU" sz="2200" b="1" dirty="0" smtClean="0">
                <a:solidFill>
                  <a:srgbClr val="FF0000"/>
                </a:solidFill>
              </a:rPr>
              <a:t>6 124 руб. (учитель)/             5976 руб. (воспитатель)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педагогическим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работникам краевых государственных и муниципальных образовательных организаций, проживающим и работающим в сельской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местности;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200" b="1" dirty="0" smtClean="0">
                <a:solidFill>
                  <a:srgbClr val="FF0000"/>
                </a:solidFill>
              </a:rPr>
              <a:t>18 372 руб. (учитель)/17 928 руб. (воспитатель)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за высшую квалификационную категорию,                 </a:t>
            </a:r>
            <a:r>
              <a:rPr lang="ru-RU" sz="2200" b="1" dirty="0" smtClean="0">
                <a:solidFill>
                  <a:srgbClr val="FF0000"/>
                </a:solidFill>
              </a:rPr>
              <a:t>3 976 руб. (учитель)/3 586 руб. (воспитатель)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- за первую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квалификационную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категорию</a:t>
            </a:r>
            <a:endParaRPr lang="ru-RU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96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6000" y="1854000"/>
            <a:ext cx="7830000" cy="4680000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500" dirty="0" smtClean="0">
                <a:solidFill>
                  <a:srgbClr val="002060"/>
                </a:solidFill>
              </a:rPr>
              <a:t> </a:t>
            </a:r>
            <a:r>
              <a:rPr lang="ru-RU" sz="2300" dirty="0" smtClean="0">
                <a:solidFill>
                  <a:srgbClr val="002060"/>
                </a:solidFill>
              </a:rPr>
              <a:t>50 </a:t>
            </a:r>
            <a:r>
              <a:rPr lang="ru-RU" sz="2300" dirty="0">
                <a:solidFill>
                  <a:srgbClr val="002060"/>
                </a:solidFill>
              </a:rPr>
              <a:t>минимальных окладов специалиста по занимаемой </a:t>
            </a:r>
            <a:r>
              <a:rPr lang="ru-RU" sz="2300" dirty="0" smtClean="0">
                <a:solidFill>
                  <a:srgbClr val="002060"/>
                </a:solidFill>
              </a:rPr>
              <a:t>должности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300" dirty="0" smtClean="0">
                <a:solidFill>
                  <a:srgbClr val="002060"/>
                </a:solidFill>
              </a:rPr>
              <a:t> Выплата </a:t>
            </a:r>
            <a:r>
              <a:rPr lang="ru-RU" sz="2300" dirty="0">
                <a:solidFill>
                  <a:srgbClr val="002060"/>
                </a:solidFill>
              </a:rPr>
              <a:t>сберегательного капитала </a:t>
            </a:r>
            <a:r>
              <a:rPr lang="ru-RU" sz="2300" dirty="0" smtClean="0">
                <a:solidFill>
                  <a:srgbClr val="002060"/>
                </a:solidFill>
              </a:rPr>
              <a:t>после </a:t>
            </a:r>
            <a:r>
              <a:rPr lang="ru-RU" sz="2300" dirty="0">
                <a:solidFill>
                  <a:srgbClr val="002060"/>
                </a:solidFill>
              </a:rPr>
              <a:t>трех лет </a:t>
            </a:r>
            <a:r>
              <a:rPr lang="ru-RU" sz="2300" dirty="0" smtClean="0">
                <a:solidFill>
                  <a:srgbClr val="002060"/>
                </a:solidFill>
              </a:rPr>
              <a:t>отработки </a:t>
            </a:r>
            <a:r>
              <a:rPr lang="ru-RU" sz="2300" dirty="0">
                <a:solidFill>
                  <a:srgbClr val="002060"/>
                </a:solidFill>
              </a:rPr>
              <a:t>по </a:t>
            </a:r>
            <a:r>
              <a:rPr lang="ru-RU" sz="2300" dirty="0" smtClean="0">
                <a:solidFill>
                  <a:srgbClr val="002060"/>
                </a:solidFill>
              </a:rPr>
              <a:t>договору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300" dirty="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300" dirty="0" smtClean="0">
                <a:solidFill>
                  <a:srgbClr val="002060"/>
                </a:solidFill>
              </a:rPr>
              <a:t> Для </a:t>
            </a:r>
            <a:r>
              <a:rPr lang="ru-RU" sz="2300" dirty="0">
                <a:solidFill>
                  <a:srgbClr val="002060"/>
                </a:solidFill>
              </a:rPr>
              <a:t>специалистов, обучившихся в рамках договора о целевом </a:t>
            </a:r>
            <a:r>
              <a:rPr lang="ru-RU" sz="2300" dirty="0" smtClean="0">
                <a:solidFill>
                  <a:srgbClr val="002060"/>
                </a:solidFill>
              </a:rPr>
              <a:t>обучении</a:t>
            </a:r>
            <a:r>
              <a:rPr lang="ru-RU" sz="2300" dirty="0">
                <a:solidFill>
                  <a:srgbClr val="002060"/>
                </a:solidFill>
              </a:rPr>
              <a:t>, срок отработки составляет не менее </a:t>
            </a:r>
            <a:r>
              <a:rPr lang="ru-RU" sz="2300" dirty="0" smtClean="0">
                <a:solidFill>
                  <a:srgbClr val="002060"/>
                </a:solidFill>
              </a:rPr>
              <a:t>пяти лет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300" dirty="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300" dirty="0" smtClean="0">
                <a:solidFill>
                  <a:srgbClr val="002060"/>
                </a:solidFill>
              </a:rPr>
              <a:t>Место нахождения образовательного учреждения, с которым специалист заключил трудовой договор, не должно совпадать с местом проживания или предыдущего места работы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27100" y="909001"/>
            <a:ext cx="8992800" cy="77202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НИКОЛАЕВСКИЙ МУНИЦИПАЛЬНЫЙ РАЙОН</a:t>
            </a:r>
            <a:b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Сберегательный капитал</a:t>
            </a:r>
            <a:b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5466000" y="2304000"/>
            <a:ext cx="6779813" cy="4455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900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081000" y="2307514"/>
            <a:ext cx="540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081000" y="3564000"/>
            <a:ext cx="540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081000" y="4959000"/>
            <a:ext cx="558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991000" y="1681027"/>
            <a:ext cx="549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80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1000" y="2079000"/>
            <a:ext cx="8009999" cy="4365000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500" dirty="0" smtClean="0">
                <a:solidFill>
                  <a:srgbClr val="002060"/>
                </a:solidFill>
              </a:rPr>
              <a:t>Единовременная </a:t>
            </a:r>
            <a:r>
              <a:rPr lang="ru-RU" sz="3500" dirty="0">
                <a:solidFill>
                  <a:srgbClr val="002060"/>
                </a:solidFill>
              </a:rPr>
              <a:t>компенсационная выплата </a:t>
            </a:r>
            <a:endParaRPr lang="ru-RU" sz="3500" dirty="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500" b="1" dirty="0" smtClean="0">
                <a:solidFill>
                  <a:srgbClr val="FF0000"/>
                </a:solidFill>
              </a:rPr>
              <a:t>2 </a:t>
            </a:r>
            <a:r>
              <a:rPr lang="ru-RU" sz="3500" b="1" dirty="0">
                <a:solidFill>
                  <a:srgbClr val="FF0000"/>
                </a:solidFill>
              </a:rPr>
              <a:t>000 000 рублей </a:t>
            </a:r>
            <a:endParaRPr lang="ru-RU" sz="3500" b="1" dirty="0" smtClean="0">
              <a:solidFill>
                <a:srgbClr val="FF000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500" dirty="0" smtClean="0">
                <a:solidFill>
                  <a:srgbClr val="002060"/>
                </a:solidFill>
              </a:rPr>
              <a:t>(сельские населенные </a:t>
            </a:r>
            <a:r>
              <a:rPr lang="ru-RU" sz="3500" dirty="0">
                <a:solidFill>
                  <a:srgbClr val="002060"/>
                </a:solidFill>
              </a:rPr>
              <a:t>пункты, </a:t>
            </a:r>
            <a:r>
              <a:rPr lang="ru-RU" sz="3500" dirty="0" smtClean="0">
                <a:solidFill>
                  <a:srgbClr val="002060"/>
                </a:solidFill>
              </a:rPr>
              <a:t>рабочие </a:t>
            </a:r>
            <a:r>
              <a:rPr lang="ru-RU" sz="3500" dirty="0">
                <a:solidFill>
                  <a:srgbClr val="002060"/>
                </a:solidFill>
              </a:rPr>
              <a:t>поселки, </a:t>
            </a:r>
            <a:r>
              <a:rPr lang="ru-RU" sz="3500" dirty="0" smtClean="0">
                <a:solidFill>
                  <a:srgbClr val="002060"/>
                </a:solidFill>
              </a:rPr>
              <a:t>поселки </a:t>
            </a:r>
            <a:r>
              <a:rPr lang="ru-RU" sz="3500" dirty="0">
                <a:solidFill>
                  <a:srgbClr val="002060"/>
                </a:solidFill>
              </a:rPr>
              <a:t>городского типа, </a:t>
            </a:r>
            <a:r>
              <a:rPr lang="ru-RU" sz="3500" dirty="0" smtClean="0">
                <a:solidFill>
                  <a:srgbClr val="002060"/>
                </a:solidFill>
              </a:rPr>
              <a:t>города </a:t>
            </a:r>
            <a:r>
              <a:rPr lang="ru-RU" sz="3500" dirty="0">
                <a:solidFill>
                  <a:srgbClr val="002060"/>
                </a:solidFill>
              </a:rPr>
              <a:t>с населением </a:t>
            </a:r>
            <a:r>
              <a:rPr lang="ru-RU" sz="3500" dirty="0" smtClean="0">
                <a:solidFill>
                  <a:srgbClr val="002060"/>
                </a:solidFill>
              </a:rPr>
              <a:t/>
            </a:r>
            <a:br>
              <a:rPr lang="ru-RU" sz="3500" dirty="0" smtClean="0">
                <a:solidFill>
                  <a:srgbClr val="002060"/>
                </a:solidFill>
              </a:rPr>
            </a:br>
            <a:r>
              <a:rPr lang="ru-RU" sz="3500" dirty="0" smtClean="0">
                <a:solidFill>
                  <a:srgbClr val="002060"/>
                </a:solidFill>
              </a:rPr>
              <a:t>до </a:t>
            </a:r>
            <a:r>
              <a:rPr lang="ru-RU" sz="3500" dirty="0">
                <a:solidFill>
                  <a:srgbClr val="002060"/>
                </a:solidFill>
              </a:rPr>
              <a:t>50 тысяч </a:t>
            </a:r>
            <a:r>
              <a:rPr lang="ru-RU" sz="3500" dirty="0" smtClean="0">
                <a:solidFill>
                  <a:srgbClr val="002060"/>
                </a:solidFill>
              </a:rPr>
              <a:t>человек)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011000" y="324000"/>
            <a:ext cx="8992800" cy="17550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НИКОЛАЕВСКИЙ МУНИЦИПАЛЬНЫЙ РАЙОН</a:t>
            </a:r>
            <a:b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Земский учитель</a:t>
            </a:r>
            <a:b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5466000" y="2304000"/>
            <a:ext cx="6779813" cy="4455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</a:pPr>
            <a:endParaRPr lang="ru-RU" sz="19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586000" y="1854000"/>
            <a:ext cx="5805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883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000" y="2303999"/>
            <a:ext cx="11800607" cy="4275000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700" dirty="0" smtClean="0">
                <a:solidFill>
                  <a:srgbClr val="002060"/>
                </a:solidFill>
              </a:rPr>
              <a:t>Постановление </a:t>
            </a:r>
            <a:r>
              <a:rPr lang="ru-RU" sz="2700" dirty="0">
                <a:solidFill>
                  <a:srgbClr val="002060"/>
                </a:solidFill>
              </a:rPr>
              <a:t>администрации </a:t>
            </a:r>
            <a:endParaRPr lang="ru-RU" sz="2700" dirty="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700" dirty="0" smtClean="0">
                <a:solidFill>
                  <a:srgbClr val="002060"/>
                </a:solidFill>
              </a:rPr>
              <a:t>Николаевского </a:t>
            </a:r>
            <a:r>
              <a:rPr lang="ru-RU" sz="2700" dirty="0">
                <a:solidFill>
                  <a:srgbClr val="002060"/>
                </a:solidFill>
              </a:rPr>
              <a:t>муниципального района Хабаровского края </a:t>
            </a:r>
            <a:endParaRPr lang="ru-RU" sz="2700" dirty="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700" dirty="0" smtClean="0">
                <a:solidFill>
                  <a:srgbClr val="002060"/>
                </a:solidFill>
              </a:rPr>
              <a:t>от </a:t>
            </a:r>
            <a:r>
              <a:rPr lang="ru-RU" sz="2700" dirty="0">
                <a:solidFill>
                  <a:srgbClr val="002060"/>
                </a:solidFill>
              </a:rPr>
              <a:t>25 марта 2011 года № 134-па </a:t>
            </a:r>
            <a:endParaRPr lang="ru-RU" sz="2700" dirty="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700" dirty="0" smtClean="0">
                <a:solidFill>
                  <a:srgbClr val="002060"/>
                </a:solidFill>
              </a:rPr>
              <a:t>"</a:t>
            </a:r>
            <a:r>
              <a:rPr lang="ru-RU" sz="2700" dirty="0">
                <a:solidFill>
                  <a:srgbClr val="002060"/>
                </a:solidFill>
              </a:rPr>
              <a:t>Об установлении </a:t>
            </a:r>
            <a:r>
              <a:rPr lang="ru-RU" sz="2700" dirty="0" smtClean="0">
                <a:solidFill>
                  <a:srgbClr val="002060"/>
                </a:solidFill>
              </a:rPr>
              <a:t>категорий </a:t>
            </a:r>
            <a:r>
              <a:rPr lang="ru-RU" sz="2700" dirty="0">
                <a:solidFill>
                  <a:srgbClr val="002060"/>
                </a:solidFill>
              </a:rPr>
              <a:t>граждан, которым могут быть предоставлены служебные </a:t>
            </a:r>
            <a:r>
              <a:rPr lang="ru-RU" sz="2700" dirty="0" smtClean="0">
                <a:solidFill>
                  <a:srgbClr val="002060"/>
                </a:solidFill>
              </a:rPr>
              <a:t>помещения </a:t>
            </a:r>
            <a:r>
              <a:rPr lang="ru-RU" sz="2700" dirty="0">
                <a:solidFill>
                  <a:srgbClr val="002060"/>
                </a:solidFill>
              </a:rPr>
              <a:t>специализированного муниципального жилищного фонда </a:t>
            </a:r>
            <a:r>
              <a:rPr lang="ru-RU" sz="2700" dirty="0" smtClean="0">
                <a:solidFill>
                  <a:srgbClr val="002060"/>
                </a:solidFill>
              </a:rPr>
              <a:t>Николаевского </a:t>
            </a:r>
            <a:r>
              <a:rPr lang="ru-RU" sz="2700" dirty="0">
                <a:solidFill>
                  <a:srgbClr val="002060"/>
                </a:solidFill>
              </a:rPr>
              <a:t>муниципального района, и утверждении порядка предоставления служебных жилых помещений специализированного муниципального фонда Николаевского муниципального района</a:t>
            </a:r>
            <a:r>
              <a:rPr lang="ru-RU" sz="2700" dirty="0" smtClean="0">
                <a:solidFill>
                  <a:srgbClr val="002060"/>
                </a:solidFill>
              </a:rPr>
              <a:t>" 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22100" y="504000"/>
            <a:ext cx="8992800" cy="19800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НИКОЛАЕВСКИЙ МУНИЦИПАЛЬНЫЙ РАЙОН</a:t>
            </a:r>
            <a:b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Предоставление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служебного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жилья</a:t>
            </a:r>
            <a:b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5466000" y="2304000"/>
            <a:ext cx="6779813" cy="4455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</a:pPr>
            <a:endParaRPr lang="ru-RU" sz="19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541000" y="2304000"/>
            <a:ext cx="7155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64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324" y="1674000"/>
            <a:ext cx="12047556" cy="3330000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Районный бюджет - </a:t>
            </a:r>
            <a:r>
              <a:rPr lang="ru-RU" sz="3200" b="1" dirty="0" smtClean="0">
                <a:solidFill>
                  <a:srgbClr val="002060"/>
                </a:solidFill>
              </a:rPr>
              <a:t>1 </a:t>
            </a:r>
            <a:r>
              <a:rPr lang="ru-RU" sz="3200" b="1" dirty="0">
                <a:solidFill>
                  <a:srgbClr val="002060"/>
                </a:solidFill>
              </a:rPr>
              <a:t>500 000 руб. </a:t>
            </a:r>
            <a:r>
              <a:rPr lang="ru-RU" sz="3200" dirty="0">
                <a:solidFill>
                  <a:srgbClr val="002060"/>
                </a:solidFill>
              </a:rPr>
              <a:t>в следующем </a:t>
            </a:r>
            <a:r>
              <a:rPr lang="ru-RU" sz="3200" dirty="0" smtClean="0">
                <a:solidFill>
                  <a:srgbClr val="002060"/>
                </a:solidFill>
              </a:rPr>
              <a:t>порядке: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- 300 </a:t>
            </a:r>
            <a:r>
              <a:rPr lang="ru-RU" sz="3200" b="1" dirty="0">
                <a:solidFill>
                  <a:srgbClr val="002060"/>
                </a:solidFill>
              </a:rPr>
              <a:t>тыс. руб. </a:t>
            </a:r>
            <a:r>
              <a:rPr lang="ru-RU" sz="3200" dirty="0">
                <a:solidFill>
                  <a:srgbClr val="002060"/>
                </a:solidFill>
              </a:rPr>
              <a:t>по окончании первого года </a:t>
            </a:r>
            <a:r>
              <a:rPr lang="ru-RU" sz="3200" dirty="0" smtClean="0">
                <a:solidFill>
                  <a:srgbClr val="002060"/>
                </a:solidFill>
              </a:rPr>
              <a:t>работы;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- 300 </a:t>
            </a:r>
            <a:r>
              <a:rPr lang="ru-RU" sz="3200" b="1" dirty="0">
                <a:solidFill>
                  <a:srgbClr val="002060"/>
                </a:solidFill>
              </a:rPr>
              <a:t>тыс. руб. </a:t>
            </a:r>
            <a:r>
              <a:rPr lang="ru-RU" sz="3200" dirty="0">
                <a:solidFill>
                  <a:srgbClr val="002060"/>
                </a:solidFill>
              </a:rPr>
              <a:t>по окончании второго года </a:t>
            </a:r>
            <a:r>
              <a:rPr lang="ru-RU" sz="3200" dirty="0" smtClean="0">
                <a:solidFill>
                  <a:srgbClr val="002060"/>
                </a:solidFill>
              </a:rPr>
              <a:t>работы;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- 300 </a:t>
            </a:r>
            <a:r>
              <a:rPr lang="ru-RU" sz="3200" b="1" dirty="0">
                <a:solidFill>
                  <a:srgbClr val="002060"/>
                </a:solidFill>
              </a:rPr>
              <a:t>тыс. руб. </a:t>
            </a:r>
            <a:r>
              <a:rPr lang="ru-RU" sz="3200" dirty="0">
                <a:solidFill>
                  <a:srgbClr val="002060"/>
                </a:solidFill>
              </a:rPr>
              <a:t>по окончании третьего года </a:t>
            </a:r>
            <a:r>
              <a:rPr lang="ru-RU" sz="3200" dirty="0" smtClean="0">
                <a:solidFill>
                  <a:srgbClr val="002060"/>
                </a:solidFill>
              </a:rPr>
              <a:t>работы;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- 300 </a:t>
            </a:r>
            <a:r>
              <a:rPr lang="ru-RU" sz="3200" b="1" dirty="0">
                <a:solidFill>
                  <a:srgbClr val="002060"/>
                </a:solidFill>
              </a:rPr>
              <a:t>тыс. руб. </a:t>
            </a:r>
            <a:r>
              <a:rPr lang="ru-RU" sz="3200" dirty="0">
                <a:solidFill>
                  <a:srgbClr val="002060"/>
                </a:solidFill>
              </a:rPr>
              <a:t>по окончании четвертого года </a:t>
            </a:r>
            <a:r>
              <a:rPr lang="ru-RU" sz="3200" dirty="0" smtClean="0">
                <a:solidFill>
                  <a:srgbClr val="002060"/>
                </a:solidFill>
              </a:rPr>
              <a:t>работы;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3200" b="1" dirty="0" smtClean="0">
                <a:solidFill>
                  <a:srgbClr val="002060"/>
                </a:solidFill>
              </a:rPr>
              <a:t>300 </a:t>
            </a:r>
            <a:r>
              <a:rPr lang="ru-RU" sz="3200" b="1" dirty="0">
                <a:solidFill>
                  <a:srgbClr val="002060"/>
                </a:solidFill>
              </a:rPr>
              <a:t>тыс. руб. </a:t>
            </a:r>
            <a:r>
              <a:rPr lang="ru-RU" sz="3200" dirty="0">
                <a:solidFill>
                  <a:srgbClr val="002060"/>
                </a:solidFill>
              </a:rPr>
              <a:t>по окончании пятого года </a:t>
            </a:r>
            <a:r>
              <a:rPr lang="ru-RU" sz="3200" dirty="0" smtClean="0">
                <a:solidFill>
                  <a:srgbClr val="002060"/>
                </a:solidFill>
              </a:rPr>
              <a:t>работы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66188" y="414000"/>
            <a:ext cx="8992800" cy="12600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НИКОЛАЕВСКИЙ МУНИЦИПАЛЬНЫЙ РАЙОН</a:t>
            </a: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Муниципальная компенсационная выплата </a:t>
            </a:r>
            <a:b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5466000" y="2304000"/>
            <a:ext cx="6779813" cy="4455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</a:pPr>
            <a:endParaRPr lang="ru-RU" sz="19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316000" y="4916330"/>
            <a:ext cx="69293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Обязанность </a:t>
            </a:r>
            <a:r>
              <a:rPr lang="ru-RU" sz="3200" dirty="0">
                <a:solidFill>
                  <a:srgbClr val="002060"/>
                </a:solidFill>
              </a:rPr>
              <a:t>отработать </a:t>
            </a:r>
            <a:r>
              <a:rPr lang="ru-RU" sz="3200" b="1" dirty="0">
                <a:solidFill>
                  <a:srgbClr val="002060"/>
                </a:solidFill>
              </a:rPr>
              <a:t>5 лет </a:t>
            </a: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в муниципальном образовательном учреждении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461000" y="1539000"/>
            <a:ext cx="7605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326000" y="4781331"/>
            <a:ext cx="801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50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1565</TotalTime>
  <Words>733</Words>
  <Application>Microsoft Office PowerPoint</Application>
  <PresentationFormat>Широкоэкранный</PresentationFormat>
  <Paragraphs>104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НИКОЛАЕВСКИЙ ИУНИЦИПАЛЬНЫЙ  РАЙОН 32 образовательных учреждений</vt:lpstr>
      <vt:lpstr>НИКОЛАЕВСКИЙ  МУНИЦИПАЛЬНЫЙ  РАЙОН Нехватка педагогических кадров</vt:lpstr>
      <vt:lpstr>НИКОЛАЕВСКИЙ МУНИЦИПАЛЬНЫЙ РАЙОН Оплата труда</vt:lpstr>
      <vt:lpstr> НИКОЛАЕВСКИЙ  МУНИЦИПАЛЬНЫЙ  РАЙОН  Льготы и социальные гарантии работникам сферы образования (с учетом северных и районных коэффициентов) </vt:lpstr>
      <vt:lpstr>  НИКОЛАЕВСКИЙ МУНИЦИПАЛЬНЫЙ РАЙОН Сберегательный капитал   </vt:lpstr>
      <vt:lpstr>НИКОЛАЕВСКИЙ МУНИЦИПАЛЬНЫЙ РАЙОН  Земский учитель </vt:lpstr>
      <vt:lpstr>НИКОЛАЕВСКИЙ МУНИЦИПАЛЬНЫЙ РАЙОН  Предоставление служебного жилья </vt:lpstr>
      <vt:lpstr> НИКОЛАЕВСКИЙ МУНИЦИПАЛЬНЫЙ РАЙОН Муниципальная компенсационная выплата  </vt:lpstr>
      <vt:lpstr>НИКОЛАЕВСКИЙ МУНИЦИПАЛЬНЫЙ РАЙОН  Кто может претендовать на муниципальную компенсационную выплату </vt:lpstr>
      <vt:lpstr>    УПРАВЛЕНИЕ ОБРАЗОВАНИЯ АДМИНИСТРАЦИИ НИКОЛАЕВСКОГО МУНИЦИПАЛЬНОГО РАЙОНА ХАБАРОВСКОГО КРАЯ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Пользователь Windows</cp:lastModifiedBy>
  <cp:revision>163</cp:revision>
  <cp:lastPrinted>2026-03-23T01:45:38Z</cp:lastPrinted>
  <dcterms:created xsi:type="dcterms:W3CDTF">2021-03-03T03:15:12Z</dcterms:created>
  <dcterms:modified xsi:type="dcterms:W3CDTF">2026-03-24T00:12:00Z</dcterms:modified>
</cp:coreProperties>
</file>