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76" r:id="rId4"/>
    <p:sldId id="279" r:id="rId5"/>
    <p:sldId id="277" r:id="rId6"/>
    <p:sldId id="281" r:id="rId7"/>
    <p:sldId id="282" r:id="rId8"/>
    <p:sldId id="283" r:id="rId9"/>
    <p:sldId id="284" r:id="rId10"/>
    <p:sldId id="273" r:id="rId11"/>
    <p:sldId id="28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0" d="100"/>
          <a:sy n="110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5ED7-51FA-4A46-8816-BEAF463B2777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9785-87CA-4FEF-B864-EA161896B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332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13E3D-C595-4CE1-BB48-BCD532050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98BE3D-4559-4FE7-8B96-0CB3A0E2F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612B64-224D-41A3-8A8F-07304D18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540563-7D64-4CB5-B011-8E39BA96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B38F63-444E-4D52-8C47-EF918AAD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62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ACAB25-A80F-4833-AFE3-3C2C0BE81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4AEF22-C2C2-49E5-B91D-2F0C47F14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BA516E7-E0A7-499A-A8A6-CFF83B4DB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3E6B40A-2917-4FCC-822D-E00F7C62B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C2FFC80-290F-4982-9A4C-4D0572967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65026B3-2EE0-4166-A76C-E0E53715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17366AA-BD88-4D90-9064-3B006416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E4807F-30DE-4147-8960-EBEFC131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93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7B6A46-E92F-4479-82BA-7507A58D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85D6286-221F-4672-A28D-596981562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302FCD4-7C7B-4BBD-87EB-5C87378A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85A4615-3836-45A7-9A9B-7A3CFA1A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3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E509069-6BF4-46C8-9230-419F8DCB1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7A10D48-991B-4959-9738-00E85CFA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000C9D3-8998-4820-88A7-33075BE4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B5718C-7C65-438E-92B4-1069706E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0A39D15-21E9-4088-B781-AA12DA90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B13D5B2-F266-47B7-A38A-D60BD51B0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97EC03-5AA1-44AF-931D-9EA1308A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527B29-1240-4228-B17B-8056AA1DB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3FC309F-1F7C-4B94-9CD9-D1DD536AF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0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923299-A6A8-4639-8F3E-06C7BAEC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A5DAF5C-DF51-423E-B097-CCD1B72CD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C2F2BAF-B7D6-4470-8029-25D86A91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50BC143-1F87-4B6B-8DDB-7DC46BDB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A47252-1E81-464F-A579-EB63A294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F80BF1-7B57-4B7C-BE76-5E5A63145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3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F4B8F-3DB4-4E50-86F3-D9B8E7A0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DD5BC2E-DEB6-4B4B-A064-39C8D7842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8D2EE5-CDA7-4565-B7E0-6F344E55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4289323-6547-40AD-A3A3-D1AA17DA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891805B-ABB1-4EA8-B244-9A2D16938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5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A93A3E12-FC1E-4CD8-9FB0-00DF95496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CA2994-C4A1-4465-ACEF-1704AA776B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BE5D7C-A1E4-45E1-9012-699FA1E89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FA5454-1EAB-4110-B57A-9F6ACF65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D99CF71-16E4-4BC2-90CC-79C630D8B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3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D13E3D-C595-4CE1-BB48-BCD532050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00"/>
            <a:ext cx="9144000" cy="1170000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B98BE3D-4559-4FE7-8B96-0CB3A0E2F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000" y="1314000"/>
            <a:ext cx="9144000" cy="990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612B64-224D-41A3-8A8F-07304D18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540563-7D64-4CB5-B011-8E39BA96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B38F63-444E-4D52-8C47-EF918AAD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1E25AED-F37E-42D3-8DFA-833AB6303E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34000"/>
            <a:ext cx="12192000" cy="6096000"/>
          </a:xfrm>
          <a:prstGeom prst="rect">
            <a:avLst/>
          </a:prstGeom>
        </p:spPr>
      </p:pic>
      <p:sp>
        <p:nvSpPr>
          <p:cNvPr id="9" name="Круг: прозрачная заливка 8">
            <a:extLst>
              <a:ext uri="{FF2B5EF4-FFF2-40B4-BE49-F238E27FC236}">
                <a16:creationId xmlns="" xmlns:a16="http://schemas.microsoft.com/office/drawing/2014/main" id="{D5356D5C-803A-4DAA-8CF5-08185D663D65}"/>
              </a:ext>
            </a:extLst>
          </p:cNvPr>
          <p:cNvSpPr/>
          <p:nvPr userDrawn="1"/>
        </p:nvSpPr>
        <p:spPr>
          <a:xfrm>
            <a:off x="11384558" y="518291"/>
            <a:ext cx="540000" cy="540000"/>
          </a:xfrm>
          <a:prstGeom prst="donut">
            <a:avLst>
              <a:gd name="adj" fmla="val 577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F7E2C3C-88B2-4992-B7D6-088A501E8579}"/>
              </a:ext>
            </a:extLst>
          </p:cNvPr>
          <p:cNvSpPr/>
          <p:nvPr userDrawn="1"/>
        </p:nvSpPr>
        <p:spPr>
          <a:xfrm>
            <a:off x="11361000" y="4669047"/>
            <a:ext cx="396000" cy="588753"/>
          </a:xfrm>
          <a:prstGeom prst="rect">
            <a:avLst/>
          </a:prstGeom>
          <a:noFill/>
          <a:ln w="603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="" xmlns:a16="http://schemas.microsoft.com/office/drawing/2014/main" id="{2583771B-0250-4514-B841-C87C496E44F8}"/>
              </a:ext>
            </a:extLst>
          </p:cNvPr>
          <p:cNvSpPr/>
          <p:nvPr userDrawn="1"/>
        </p:nvSpPr>
        <p:spPr>
          <a:xfrm>
            <a:off x="11177372" y="1743935"/>
            <a:ext cx="747186" cy="644126"/>
          </a:xfrm>
          <a:prstGeom prst="triangl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="" xmlns:a16="http://schemas.microsoft.com/office/drawing/2014/main" id="{61F7FCF6-F6D5-4C63-B26E-9A0BA5EC37E5}"/>
              </a:ext>
            </a:extLst>
          </p:cNvPr>
          <p:cNvSpPr/>
          <p:nvPr userDrawn="1"/>
        </p:nvSpPr>
        <p:spPr>
          <a:xfrm rot="19288278">
            <a:off x="592285" y="481232"/>
            <a:ext cx="464347" cy="400299"/>
          </a:xfrm>
          <a:prstGeom prst="triangl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7440FB0-51F4-4784-A08D-667AFD711D4E}"/>
              </a:ext>
            </a:extLst>
          </p:cNvPr>
          <p:cNvSpPr/>
          <p:nvPr userDrawn="1"/>
        </p:nvSpPr>
        <p:spPr>
          <a:xfrm rot="5400000">
            <a:off x="1107710" y="1731841"/>
            <a:ext cx="243867" cy="362569"/>
          </a:xfrm>
          <a:prstGeom prst="rect">
            <a:avLst/>
          </a:prstGeom>
          <a:noFill/>
          <a:ln w="349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22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=""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8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=""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=""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0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B9DCCC-5E85-4107-BF52-1EA9EA9D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61B2D50-FD5A-4FFD-98F9-64D59E59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C2AA054-847B-4E13-91D5-DFC76B9A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F8F0CA7-7959-4CAF-A973-15E031934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6181D6B-9727-488E-B1A6-CB009338A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-306000"/>
            <a:ext cx="10668000" cy="8001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DEF684-4B6B-46C2-9296-F62317C89898}"/>
              </a:ext>
            </a:extLst>
          </p:cNvPr>
          <p:cNvSpPr/>
          <p:nvPr userDrawn="1"/>
        </p:nvSpPr>
        <p:spPr>
          <a:xfrm>
            <a:off x="-159000" y="5544000"/>
            <a:ext cx="12351000" cy="1325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1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808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F3F48D-C890-4BC3-A8A9-F8C39288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2D0766-6B61-4F27-8A30-32232A0F5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B003E06-18A2-4C2A-8028-DA4AFB01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BA5D5CB-F8E3-4E46-882F-D3510393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4F03440-65AD-4ED5-8CFE-4DF708C6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5067EF-51A9-4818-8BAE-2FEFC6F9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647530-948C-4BEF-93DF-505D79C2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5BE96C-0607-4A35-987E-1F7B05FD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4128D4-C582-4DC6-8E71-0B9B0135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EEA008-42BB-44C7-81E3-5F233428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BFDDAF-BC88-48F5-B008-2C0938C00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E0D7D78-BF42-4DDB-89EC-478DBB042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BA572F8-30BC-42DB-A442-8E7889EA6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383BAB-52E1-44F5-B30E-8C4E05912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00EA70B-CC9C-48EA-85F5-3603F563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579849C-CA9B-4D5D-87D5-FAA8D709E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0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4C1CD2-FA8F-40A3-AD65-03991791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C9E5E5-20A2-4286-8BD6-E11F1B0C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A23618C-197E-4691-81F0-2EBE8EEB1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BFDDA-8105-4C46-A619-81FFD8FD5B00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56603B-3893-4759-BECB-DAA09616B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1096F4-D1A0-49B3-B141-A0176C774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D690E-73FA-4E4F-B5EC-3D1B7AADBED6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="" xmlns:a16="http://schemas.microsoft.com/office/drawing/2014/main" id="{5C69CF60-3D3A-4A1C-9EE6-5037BD2831D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1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4" r:id="rId5"/>
    <p:sldLayoutId id="2147483662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1FA89B-8BE3-4113-AF82-1DEB45871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000" y="504000"/>
            <a:ext cx="10252800" cy="369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кадровой потребности общеобразовательных учреждений Николаевского муниципального района Хабаровского края и мерах социальной поддержки педагогических работников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0E1FA89B-8BE3-4113-AF82-1DEB45871F1D}"/>
              </a:ext>
            </a:extLst>
          </p:cNvPr>
          <p:cNvSpPr txBox="1">
            <a:spLocks/>
          </p:cNvSpPr>
          <p:nvPr/>
        </p:nvSpPr>
        <p:spPr>
          <a:xfrm>
            <a:off x="4116000" y="4419000"/>
            <a:ext cx="7147800" cy="18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Павлова Алена Юрьевна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педагогических кадров и делопроизводства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администрации Николаевского муниципального района Хабаровского края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" y="3789000"/>
            <a:ext cx="3718800" cy="27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9000"/>
            <a:ext cx="10515600" cy="81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МУНИЦИПАЛЬНЫЙ РАЙОН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может претендовать на муниципальную компенсационную выплату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38999"/>
            <a:ext cx="10515600" cy="3737963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200" dirty="0" smtClean="0"/>
              <a:t>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специалисты, имеющие среднее-профессиональное или высшее образование трудоустроившиеся муниципальное образовательное учреждение на вакантную должность, внесенную в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перечень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учреждений социальной сферы администрации Николаевского муниципального района, имеющих острую кадровую потребность.</a:t>
            </a:r>
          </a:p>
          <a:p>
            <a:pPr marL="0" indent="0">
              <a:buNone/>
            </a:pPr>
            <a:endParaRPr lang="ru-RU" sz="1800" dirty="0" smtClean="0"/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едагогические работники трудоустроившиеся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в муниципальное образовательное учреждение по программе сберегательного капитала.</a:t>
            </a:r>
          </a:p>
          <a:p>
            <a:pPr marL="0" indent="0">
              <a:buNone/>
            </a:pPr>
            <a:r>
              <a:rPr lang="ru-RU" sz="1800" dirty="0" smtClean="0"/>
              <a:t>	</a:t>
            </a:r>
            <a:endParaRPr lang="ru-RU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едагогические работники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трудоустроившиеся в муниципальное образовательное учреждение по программе «Земский учитель»</a:t>
            </a:r>
          </a:p>
          <a:p>
            <a:pPr marL="0" indent="0">
              <a:buNone/>
            </a:pPr>
            <a:endParaRPr lang="ru-RU" sz="1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86000" y="4059000"/>
            <a:ext cx="8730000" cy="4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461000" y="5229000"/>
            <a:ext cx="9090000" cy="4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01000" y="2438999"/>
            <a:ext cx="855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9000"/>
            <a:ext cx="9144000" cy="31409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ОБРАЗОВАНИЯ АДМИНИСТРАЦИИ НИКОЛАЕВСКОГО МУНИЦИПАЛЬНОГО РАЙОНА ХАБАРОВСКОГО КРАЯ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369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педагогических кадров и делопроизводства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Павлова Алена Юрьевна, заведующий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(42135) 2 92 59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uokadri@bk.ru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11000" y="3249000"/>
            <a:ext cx="675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6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3AD61AEC-3628-460C-9271-E5BCE503AFE6}"/>
              </a:ext>
            </a:extLst>
          </p:cNvPr>
          <p:cNvGrpSpPr/>
          <p:nvPr/>
        </p:nvGrpSpPr>
        <p:grpSpPr>
          <a:xfrm>
            <a:off x="5833601" y="1653588"/>
            <a:ext cx="3609988" cy="4565412"/>
            <a:chOff x="6328331" y="1680501"/>
            <a:chExt cx="2709052" cy="37342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02E4A7FE-0699-421D-A77E-F82365D3C854}"/>
                </a:ext>
              </a:extLst>
            </p:cNvPr>
            <p:cNvSpPr/>
            <p:nvPr/>
          </p:nvSpPr>
          <p:spPr>
            <a:xfrm>
              <a:off x="6328331" y="1680501"/>
              <a:ext cx="2709052" cy="5152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Сельские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E0F45B09-CCD0-4C94-80EA-201922EDA786}"/>
                </a:ext>
              </a:extLst>
            </p:cNvPr>
            <p:cNvSpPr/>
            <p:nvPr/>
          </p:nvSpPr>
          <p:spPr>
            <a:xfrm>
              <a:off x="6338812" y="2247583"/>
              <a:ext cx="2684136" cy="50980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поселения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="" xmlns:a16="http://schemas.microsoft.com/office/drawing/2014/main" id="{04A5C8B3-F23F-4109-8C90-60AE79CDD23B}"/>
                </a:ext>
              </a:extLst>
            </p:cNvPr>
            <p:cNvSpPr/>
            <p:nvPr/>
          </p:nvSpPr>
          <p:spPr>
            <a:xfrm>
              <a:off x="6370889" y="2783220"/>
              <a:ext cx="2666494" cy="2631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Tx/>
                <a:buChar char="-"/>
              </a:pP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11 школ</a:t>
              </a:r>
            </a:p>
            <a:p>
              <a:pPr marL="285750" indent="-285750" algn="ctr">
                <a:buFontTx/>
                <a:buChar char="-"/>
              </a:pPr>
              <a:r>
                <a:rPr lang="ru-RU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7 детских садов</a:t>
              </a: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 algn="ctr">
                <a:buFontTx/>
                <a:buChar char="-"/>
              </a:pPr>
              <a:endParaRPr lang="ru-RU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 algn="ctr">
                <a:buFontTx/>
                <a:buChar char="-"/>
              </a:pP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 algn="ctr">
                <a:buFontTx/>
                <a:buChar char="-"/>
              </a:pPr>
              <a:endParaRPr lang="ru-RU" sz="24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marL="285750" indent="-285750" algn="ctr">
                <a:buFontTx/>
                <a:buChar char="-"/>
              </a:pPr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ru-RU" sz="2400" b="1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endParaRPr lang="ru-RU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4CA4C1-8AA5-4067-8D6C-ABE37D3F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156" y="453710"/>
            <a:ext cx="10515600" cy="110880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ИУНИЦИПАЛЬНЫЙ  РАЙОН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9520DDF-7956-4852-9036-05AE6CDE2CDF}"/>
              </a:ext>
            </a:extLst>
          </p:cNvPr>
          <p:cNvSpPr txBox="1"/>
          <p:nvPr/>
        </p:nvSpPr>
        <p:spPr>
          <a:xfrm>
            <a:off x="4247935" y="288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9BC83F9-EB61-4127-8096-0E4F2FD0DE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100" y="4056252"/>
            <a:ext cx="432000" cy="43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108D1B1-2AAE-4624-9F74-62F721AFC4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8846" y="3552626"/>
            <a:ext cx="432000" cy="432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E70B8AD-149B-4309-BC5A-C99F5C275B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5956" y="3108989"/>
            <a:ext cx="432000" cy="43200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FC57FBE6-B5F6-4346-892A-5EE94747076E}"/>
              </a:ext>
            </a:extLst>
          </p:cNvPr>
          <p:cNvGrpSpPr/>
          <p:nvPr/>
        </p:nvGrpSpPr>
        <p:grpSpPr>
          <a:xfrm>
            <a:off x="2008637" y="1677657"/>
            <a:ext cx="2990341" cy="4252500"/>
            <a:chOff x="9290450" y="1224000"/>
            <a:chExt cx="2431150" cy="42075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2C0EF512-8934-4628-8F42-81C3011C96F9}"/>
                </a:ext>
              </a:extLst>
            </p:cNvPr>
            <p:cNvSpPr/>
            <p:nvPr/>
          </p:nvSpPr>
          <p:spPr>
            <a:xfrm>
              <a:off x="9291600" y="1224000"/>
              <a:ext cx="2430000" cy="49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968F2BF5-08A4-4E33-8269-F8ADC0FE7A9F}"/>
                </a:ext>
              </a:extLst>
            </p:cNvPr>
            <p:cNvSpPr/>
            <p:nvPr/>
          </p:nvSpPr>
          <p:spPr>
            <a:xfrm>
              <a:off x="9290450" y="1719000"/>
              <a:ext cx="2430000" cy="8325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4A9DFE28-FF45-4BF0-BBF1-B85A0CAC903E}"/>
                </a:ext>
              </a:extLst>
            </p:cNvPr>
            <p:cNvSpPr/>
            <p:nvPr/>
          </p:nvSpPr>
          <p:spPr>
            <a:xfrm>
              <a:off x="9290450" y="2551500"/>
              <a:ext cx="2430000" cy="288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358221F-BFEE-4FD4-8814-5464C6BB27B4}"/>
              </a:ext>
            </a:extLst>
          </p:cNvPr>
          <p:cNvSpPr txBox="1"/>
          <p:nvPr/>
        </p:nvSpPr>
        <p:spPr>
          <a:xfrm>
            <a:off x="10102134" y="189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E8CFAF6-A1A7-4C85-AEA3-E73488CE12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56103" y="2830313"/>
            <a:ext cx="396000" cy="396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EB3ED71B-EAE8-4197-BE12-DD29953DF877}"/>
              </a:ext>
            </a:extLst>
          </p:cNvPr>
          <p:cNvSpPr txBox="1"/>
          <p:nvPr/>
        </p:nvSpPr>
        <p:spPr>
          <a:xfrm>
            <a:off x="2030597" y="3294821"/>
            <a:ext cx="2811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- 4 школы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- 7 детских садов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- 3 учреждения дополнительного образования</a:t>
            </a:r>
          </a:p>
          <a:p>
            <a:pPr algn="ctr"/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9D7E996-CB24-4B55-8FBE-E7549951C06B}"/>
              </a:ext>
            </a:extLst>
          </p:cNvPr>
          <p:cNvSpPr txBox="1"/>
          <p:nvPr/>
        </p:nvSpPr>
        <p:spPr>
          <a:xfrm>
            <a:off x="2236749" y="1677657"/>
            <a:ext cx="2228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Городское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поселение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9D7E996-CB24-4B55-8FBE-E7549951C06B}"/>
              </a:ext>
            </a:extLst>
          </p:cNvPr>
          <p:cNvSpPr txBox="1"/>
          <p:nvPr/>
        </p:nvSpPr>
        <p:spPr>
          <a:xfrm>
            <a:off x="9748120" y="1381005"/>
            <a:ext cx="244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Сельские</a:t>
            </a:r>
          </a:p>
          <a:p>
            <a:pPr algn="ctr"/>
            <a:endParaRPr lang="ru-RU" sz="1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</a:rPr>
              <a:t>поселения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  <p:sp>
        <p:nvSpPr>
          <p:cNvPr id="52" name="Заголовок 1">
            <a:extLst>
              <a:ext uri="{FF2B5EF4-FFF2-40B4-BE49-F238E27FC236}">
                <a16:creationId xmlns="" xmlns:a16="http://schemas.microsoft.com/office/drawing/2014/main" id="{124CA4C1-8AA5-4067-8D6C-ABE37D3F726E}"/>
              </a:ext>
            </a:extLst>
          </p:cNvPr>
          <p:cNvSpPr txBox="1">
            <a:spLocks/>
          </p:cNvSpPr>
          <p:nvPr/>
        </p:nvSpPr>
        <p:spPr>
          <a:xfrm>
            <a:off x="4105954" y="5917591"/>
            <a:ext cx="4911792" cy="692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6000" y="275954"/>
            <a:ext cx="10515600" cy="7269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 МУНИЦИПАЛЬНЫЙ  РАЙОН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Нехватка педагогических кадров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56001" y="1179000"/>
            <a:ext cx="4978004" cy="534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69193" y="1040286"/>
            <a:ext cx="5966807" cy="10010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потребность – 7 чел.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 4; МБОУ СОШ р.п. Многовершинный; МБОУ ООШ п. Пуир; МБОУ ООШ № 5 п. Маго; 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с. Константиновка; МБОУ ООШ п. Нижнее Пронге)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00" y="1007421"/>
            <a:ext cx="5133277" cy="36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365" y="2022223"/>
            <a:ext cx="5133277" cy="3657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56001" y="2177011"/>
            <a:ext cx="3387757" cy="534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180165" y="2079000"/>
            <a:ext cx="5851435" cy="861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потребность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р.п. Многовершинный; МБОУ ООШ п. Нижнее Пронге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46000" y="3155125"/>
            <a:ext cx="3825000" cy="534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географии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365" y="2977893"/>
            <a:ext cx="5133277" cy="36579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169193" y="3037709"/>
            <a:ext cx="5322407" cy="861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потребность – 2 чел.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 2; МБОУ СОШ р.п. Многовершинный)</a:t>
            </a: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56002" y="4092084"/>
            <a:ext cx="4113192" cy="823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22" y="3917518"/>
            <a:ext cx="5133277" cy="36579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5180165" y="4027351"/>
            <a:ext cx="5311435" cy="861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потребность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 2; МБОУ СОШ с. Константиновка)</a:t>
            </a: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4194" y="5504286"/>
            <a:ext cx="4094999" cy="5346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endParaRPr lang="ru-RU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31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  <a:endParaRPr lang="ru-RU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22" y="4970091"/>
            <a:ext cx="5133277" cy="36579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241000" y="5148723"/>
            <a:ext cx="5250600" cy="8614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Кадровая потребность –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 5 п. Маго; МБОУ ООШ с. Чля)</a:t>
            </a: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21" y="6086331"/>
            <a:ext cx="5133277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000" y="1269000"/>
            <a:ext cx="4725000" cy="1890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С </a:t>
            </a:r>
            <a:r>
              <a:rPr lang="ru-RU" sz="4400" dirty="0">
                <a:solidFill>
                  <a:srgbClr val="002060"/>
                </a:solidFill>
              </a:rPr>
              <a:t>учетом северного и районного коэффициента (50%) </a:t>
            </a:r>
            <a:endParaRPr lang="ru-RU" sz="4400" dirty="0" smtClean="0">
              <a:solidFill>
                <a:srgbClr val="002060"/>
              </a:solidFill>
            </a:endParaRPr>
          </a:p>
          <a:p>
            <a:r>
              <a:rPr lang="ru-RU" sz="4400" dirty="0" smtClean="0">
                <a:solidFill>
                  <a:srgbClr val="002060"/>
                </a:solidFill>
              </a:rPr>
              <a:t>Учитель (должностной оклад) –                       </a:t>
            </a:r>
            <a:r>
              <a:rPr lang="ru-RU" sz="4400" b="1" dirty="0" smtClean="0">
                <a:solidFill>
                  <a:srgbClr val="002060"/>
                </a:solidFill>
              </a:rPr>
              <a:t>30 618</a:t>
            </a:r>
            <a:r>
              <a:rPr lang="ru-RU" sz="4400" dirty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руб.;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Воспитатель (должностной оклад) </a:t>
            </a:r>
            <a:r>
              <a:rPr lang="ru-RU" sz="4400" dirty="0" smtClean="0">
                <a:solidFill>
                  <a:srgbClr val="002060"/>
                </a:solidFill>
              </a:rPr>
              <a:t>– </a:t>
            </a:r>
            <a:r>
              <a:rPr lang="ru-RU" sz="4400" b="1" dirty="0" smtClean="0">
                <a:solidFill>
                  <a:srgbClr val="002060"/>
                </a:solidFill>
              </a:rPr>
              <a:t>29 878 </a:t>
            </a:r>
            <a:r>
              <a:rPr lang="ru-RU" sz="4400" b="1" dirty="0">
                <a:solidFill>
                  <a:srgbClr val="002060"/>
                </a:solidFill>
              </a:rPr>
              <a:t>руб</a:t>
            </a:r>
            <a:r>
              <a:rPr lang="ru-RU" sz="4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000" y="369000"/>
            <a:ext cx="10710000" cy="855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МУНИЦИПАЛЬНЫЙ РАЙОН</a:t>
            </a:r>
            <a:r>
              <a:rPr lang="ru-RU" sz="4700" dirty="0" smtClean="0">
                <a:solidFill>
                  <a:srgbClr val="002060"/>
                </a:solidFill>
              </a:rPr>
              <a:t/>
            </a:r>
            <a:br>
              <a:rPr lang="ru-RU" sz="47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труда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62477" y="1204475"/>
            <a:ext cx="6173523" cy="1954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С </a:t>
            </a:r>
            <a:r>
              <a:rPr lang="ru-RU" sz="2400" dirty="0">
                <a:solidFill>
                  <a:srgbClr val="002060"/>
                </a:solidFill>
              </a:rPr>
              <a:t>учетом </a:t>
            </a:r>
            <a:r>
              <a:rPr lang="ru-RU" sz="2400" dirty="0" smtClean="0">
                <a:solidFill>
                  <a:srgbClr val="002060"/>
                </a:solidFill>
              </a:rPr>
              <a:t>доплаты</a:t>
            </a:r>
            <a:r>
              <a:rPr lang="ru-RU" sz="2400" dirty="0">
                <a:solidFill>
                  <a:srgbClr val="002060"/>
                </a:solidFill>
              </a:rPr>
              <a:t>, как молодому </a:t>
            </a:r>
            <a:r>
              <a:rPr lang="ru-RU" sz="2400" dirty="0" smtClean="0">
                <a:solidFill>
                  <a:srgbClr val="002060"/>
                </a:solidFill>
              </a:rPr>
              <a:t>специалисту: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Учитель – </a:t>
            </a:r>
            <a:r>
              <a:rPr lang="ru-RU" sz="2400" b="1" dirty="0" smtClean="0">
                <a:solidFill>
                  <a:srgbClr val="002060"/>
                </a:solidFill>
              </a:rPr>
              <a:t>39 192 руб</a:t>
            </a:r>
            <a:r>
              <a:rPr lang="ru-RU" sz="2400" dirty="0" smtClean="0">
                <a:solidFill>
                  <a:srgbClr val="002060"/>
                </a:solidFill>
              </a:rPr>
              <a:t>. (должностной оклад); </a:t>
            </a:r>
            <a:endParaRPr lang="ru-RU" sz="2400" dirty="0" smtClean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002060"/>
                </a:solidFill>
              </a:rPr>
              <a:t>Воспитатель – </a:t>
            </a:r>
            <a:r>
              <a:rPr lang="ru-RU" sz="2400" b="1" dirty="0" smtClean="0">
                <a:solidFill>
                  <a:srgbClr val="002060"/>
                </a:solidFill>
              </a:rPr>
              <a:t>38 246 руб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200" dirty="0" smtClean="0">
                <a:solidFill>
                  <a:srgbClr val="002060"/>
                </a:solidFill>
              </a:rPr>
              <a:t>(должностной оклад)</a:t>
            </a:r>
            <a:endParaRPr lang="ru-RU" sz="2200" dirty="0" smtClean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96000" y="3534807"/>
            <a:ext cx="10710000" cy="1060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Образовательное </a:t>
            </a:r>
            <a:r>
              <a:rPr lang="ru-RU" sz="2600" dirty="0" smtClean="0">
                <a:solidFill>
                  <a:srgbClr val="002060"/>
                </a:solidFill>
              </a:rPr>
              <a:t>учреждение в </a:t>
            </a:r>
            <a:r>
              <a:rPr lang="ru-RU" sz="2600" dirty="0">
                <a:solidFill>
                  <a:srgbClr val="002060"/>
                </a:solidFill>
              </a:rPr>
              <a:t>сельской местности </a:t>
            </a:r>
            <a:r>
              <a:rPr lang="en-US" sz="2600" dirty="0" smtClean="0">
                <a:solidFill>
                  <a:srgbClr val="002060"/>
                </a:solidFill>
              </a:rPr>
              <a:t>–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доплата учителю -         </a:t>
            </a:r>
            <a:r>
              <a:rPr lang="ru-RU" sz="2600" b="1" dirty="0" smtClean="0">
                <a:solidFill>
                  <a:srgbClr val="002060"/>
                </a:solidFill>
              </a:rPr>
              <a:t>6 </a:t>
            </a:r>
            <a:r>
              <a:rPr lang="ru-RU" sz="2600" b="1" dirty="0">
                <a:solidFill>
                  <a:srgbClr val="002060"/>
                </a:solidFill>
              </a:rPr>
              <a:t>124 </a:t>
            </a:r>
            <a:r>
              <a:rPr lang="ru-RU" sz="2600" b="1" dirty="0" smtClean="0">
                <a:solidFill>
                  <a:srgbClr val="002060"/>
                </a:solidFill>
              </a:rPr>
              <a:t>руб.; доплата воспитателю – 5 976 руб.</a:t>
            </a:r>
            <a:endParaRPr lang="ru-RU" sz="2600" dirty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55905" y="4419000"/>
            <a:ext cx="11626013" cy="2031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Надбавки за </a:t>
            </a:r>
            <a:r>
              <a:rPr lang="ru-RU" sz="2700" dirty="0">
                <a:solidFill>
                  <a:srgbClr val="002060"/>
                </a:solidFill>
              </a:rPr>
              <a:t>классное руководство, </a:t>
            </a:r>
            <a:r>
              <a:rPr lang="ru-RU" sz="2700" dirty="0" smtClean="0">
                <a:solidFill>
                  <a:srgbClr val="002060"/>
                </a:solidFill>
              </a:rPr>
              <a:t>проверку </a:t>
            </a:r>
            <a:r>
              <a:rPr lang="ru-RU" sz="2700" dirty="0">
                <a:solidFill>
                  <a:srgbClr val="002060"/>
                </a:solidFill>
              </a:rPr>
              <a:t>тетрадей, заведование </a:t>
            </a:r>
            <a:r>
              <a:rPr lang="ru-RU" sz="2700" dirty="0" smtClean="0">
                <a:solidFill>
                  <a:srgbClr val="002060"/>
                </a:solidFill>
              </a:rPr>
              <a:t>кабинетом</a:t>
            </a:r>
            <a:r>
              <a:rPr lang="ru-RU" sz="2700" dirty="0">
                <a:solidFill>
                  <a:srgbClr val="002060"/>
                </a:solidFill>
              </a:rPr>
              <a:t>, дополнительные </a:t>
            </a:r>
            <a:r>
              <a:rPr lang="ru-RU" sz="2700" dirty="0" smtClean="0">
                <a:solidFill>
                  <a:srgbClr val="002060"/>
                </a:solidFill>
              </a:rPr>
              <a:t>работы </a:t>
            </a:r>
            <a:r>
              <a:rPr lang="ru-RU" sz="2700" dirty="0">
                <a:solidFill>
                  <a:srgbClr val="002060"/>
                </a:solidFill>
              </a:rPr>
              <a:t>и увеличения часов педагогической нагрузки </a:t>
            </a:r>
            <a:r>
              <a:rPr lang="ru-RU" sz="2700" dirty="0" smtClean="0">
                <a:solidFill>
                  <a:srgbClr val="002060"/>
                </a:solidFill>
              </a:rPr>
              <a:t>средняя заработная плата - </a:t>
            </a:r>
            <a:r>
              <a:rPr lang="ru-RU" sz="2700" b="1" dirty="0" smtClean="0">
                <a:solidFill>
                  <a:srgbClr val="FF0000"/>
                </a:solidFill>
              </a:rPr>
              <a:t>50 000-62 </a:t>
            </a:r>
            <a:r>
              <a:rPr lang="ru-RU" sz="2700" b="1" dirty="0">
                <a:solidFill>
                  <a:srgbClr val="FF0000"/>
                </a:solidFill>
              </a:rPr>
              <a:t>000 </a:t>
            </a:r>
            <a:r>
              <a:rPr lang="ru-RU" sz="2700" b="1" dirty="0" smtClean="0">
                <a:solidFill>
                  <a:srgbClr val="FF0000"/>
                </a:solidFill>
              </a:rPr>
              <a:t>рублей </a:t>
            </a:r>
            <a:endParaRPr lang="ru-RU" sz="27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75" y="3249000"/>
            <a:ext cx="5133277" cy="365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" t="10244" r="6259" b="16120"/>
          <a:stretch/>
        </p:blipFill>
        <p:spPr>
          <a:xfrm>
            <a:off x="5657113" y="1224000"/>
            <a:ext cx="45719" cy="189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4001"/>
            <a:ext cx="10515600" cy="1215000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 МУНИЦИПАЛЬНЫЙ  РАЙОН</a:t>
            </a:r>
            <a:b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Льготы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социальные гарантии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работникам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b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учетом северных и районных коэффициентов)</a:t>
            </a:r>
            <a:b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00" y="1854000"/>
            <a:ext cx="11745000" cy="5760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выплата единовременного пособия молодым специалистам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 размере </a:t>
            </a:r>
            <a:r>
              <a:rPr lang="ru-RU" sz="2200" dirty="0">
                <a:solidFill>
                  <a:srgbClr val="FF0000"/>
                </a:solidFill>
              </a:rPr>
              <a:t>восьми должностных </a:t>
            </a:r>
            <a:r>
              <a:rPr lang="ru-RU" sz="2200" dirty="0" smtClean="0">
                <a:solidFill>
                  <a:srgbClr val="FF0000"/>
                </a:solidFill>
              </a:rPr>
              <a:t>окладов;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выплата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повышающего коэффициента в размере </a:t>
            </a:r>
            <a:r>
              <a:rPr lang="ru-RU" sz="2200" b="1" dirty="0" smtClean="0">
                <a:solidFill>
                  <a:srgbClr val="FF0000"/>
                </a:solidFill>
              </a:rPr>
              <a:t>8 574 руб.(учитель)/8 368 руб. (воспитатель)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в течение трех лет с момента окончания учебного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заведения;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возмещение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расходов по коммунальным платежам в размере </a:t>
            </a:r>
            <a:r>
              <a:rPr lang="ru-RU" sz="2200" b="1" dirty="0">
                <a:solidFill>
                  <a:srgbClr val="FF0000"/>
                </a:solidFill>
              </a:rPr>
              <a:t>100 %</a:t>
            </a:r>
            <a:r>
              <a:rPr lang="ru-RU" sz="2200" dirty="0">
                <a:solidFill>
                  <a:srgbClr val="FF0000"/>
                </a:solidFill>
              </a:rPr>
              <a:t> стоимости оплаты жилого помещения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педагогическим работникам образовательных учреждений, работающим и проживающим в сельской местности, рабочих поселках (поселках городского типа);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выплата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повышающего коэффициента к заработной плате 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размере </a:t>
            </a:r>
            <a:r>
              <a:rPr lang="ru-RU" sz="2200" b="1" dirty="0" smtClean="0">
                <a:solidFill>
                  <a:srgbClr val="FF0000"/>
                </a:solidFill>
              </a:rPr>
              <a:t>6 124 руб. (учитель)/             5976 руб. (воспитатель)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педагогическим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работникам краевых государственных и муниципальных образовательных организаций, проживающим и работающим в сельской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местности;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18 372 руб. (учитель)/17 928 руб. (воспитатель)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за высшую квалификационную категорию,                 </a:t>
            </a:r>
            <a:r>
              <a:rPr lang="ru-RU" sz="2200" b="1" dirty="0" smtClean="0">
                <a:solidFill>
                  <a:srgbClr val="FF0000"/>
                </a:solidFill>
              </a:rPr>
              <a:t>3 976 руб. (учитель)/3 586 руб. (воспитатель)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- за первую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квалификационную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категорию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6000" y="1854000"/>
            <a:ext cx="7830000" cy="468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2060"/>
                </a:solidFill>
              </a:rPr>
              <a:t>50 </a:t>
            </a:r>
            <a:r>
              <a:rPr lang="ru-RU" sz="2300" dirty="0">
                <a:solidFill>
                  <a:srgbClr val="002060"/>
                </a:solidFill>
              </a:rPr>
              <a:t>минимальных окладов специалиста по занимаемой </a:t>
            </a:r>
            <a:r>
              <a:rPr lang="ru-RU" sz="2300" dirty="0" smtClean="0">
                <a:solidFill>
                  <a:srgbClr val="002060"/>
                </a:solidFill>
              </a:rPr>
              <a:t>должности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Выплата </a:t>
            </a:r>
            <a:r>
              <a:rPr lang="ru-RU" sz="2300" dirty="0">
                <a:solidFill>
                  <a:srgbClr val="002060"/>
                </a:solidFill>
              </a:rPr>
              <a:t>сберегательного капитала </a:t>
            </a:r>
            <a:r>
              <a:rPr lang="ru-RU" sz="2300" dirty="0" smtClean="0">
                <a:solidFill>
                  <a:srgbClr val="002060"/>
                </a:solidFill>
              </a:rPr>
              <a:t>после </a:t>
            </a:r>
            <a:r>
              <a:rPr lang="ru-RU" sz="2300" dirty="0">
                <a:solidFill>
                  <a:srgbClr val="002060"/>
                </a:solidFill>
              </a:rPr>
              <a:t>трех лет </a:t>
            </a:r>
            <a:r>
              <a:rPr lang="ru-RU" sz="2300" dirty="0" smtClean="0">
                <a:solidFill>
                  <a:srgbClr val="002060"/>
                </a:solidFill>
              </a:rPr>
              <a:t>отработки </a:t>
            </a:r>
            <a:r>
              <a:rPr lang="ru-RU" sz="2300" dirty="0">
                <a:solidFill>
                  <a:srgbClr val="002060"/>
                </a:solidFill>
              </a:rPr>
              <a:t>по </a:t>
            </a:r>
            <a:r>
              <a:rPr lang="ru-RU" sz="2300" dirty="0" smtClean="0">
                <a:solidFill>
                  <a:srgbClr val="002060"/>
                </a:solidFill>
              </a:rPr>
              <a:t>договору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3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 Для </a:t>
            </a:r>
            <a:r>
              <a:rPr lang="ru-RU" sz="2300" dirty="0">
                <a:solidFill>
                  <a:srgbClr val="002060"/>
                </a:solidFill>
              </a:rPr>
              <a:t>специалистов, обучившихся в рамках договора о целевом </a:t>
            </a:r>
            <a:r>
              <a:rPr lang="ru-RU" sz="2300" dirty="0" smtClean="0">
                <a:solidFill>
                  <a:srgbClr val="002060"/>
                </a:solidFill>
              </a:rPr>
              <a:t>обучении</a:t>
            </a:r>
            <a:r>
              <a:rPr lang="ru-RU" sz="2300" dirty="0">
                <a:solidFill>
                  <a:srgbClr val="002060"/>
                </a:solidFill>
              </a:rPr>
              <a:t>, срок отработки составляет не менее </a:t>
            </a:r>
            <a:r>
              <a:rPr lang="ru-RU" sz="2300" dirty="0" smtClean="0">
                <a:solidFill>
                  <a:srgbClr val="002060"/>
                </a:solidFill>
              </a:rPr>
              <a:t>пяти лет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3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300" dirty="0" smtClean="0">
                <a:solidFill>
                  <a:srgbClr val="002060"/>
                </a:solidFill>
              </a:rPr>
              <a:t>Место нахождения образовательного учреждения, с которым специалист заключил трудовой договор, не должно совпадать с местом проживания или предыдущего места работы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27100" y="909001"/>
            <a:ext cx="8992800" cy="7720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МУНИЦИПАЛЬНЫЙ РАЙОН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Сберегательный капитал</a:t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66000" y="2304000"/>
            <a:ext cx="6779813" cy="445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9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81000" y="2307514"/>
            <a:ext cx="54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81000" y="3564000"/>
            <a:ext cx="54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81000" y="4959000"/>
            <a:ext cx="558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91000" y="1681027"/>
            <a:ext cx="549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1000" y="2079000"/>
            <a:ext cx="8009999" cy="4365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Единовременная </a:t>
            </a:r>
            <a:r>
              <a:rPr lang="ru-RU" sz="3500" dirty="0">
                <a:solidFill>
                  <a:srgbClr val="002060"/>
                </a:solidFill>
              </a:rPr>
              <a:t>компенсационная выплата </a:t>
            </a:r>
            <a:endParaRPr lang="ru-RU" sz="35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2 </a:t>
            </a:r>
            <a:r>
              <a:rPr lang="ru-RU" sz="3500" b="1" dirty="0">
                <a:solidFill>
                  <a:srgbClr val="FF0000"/>
                </a:solidFill>
              </a:rPr>
              <a:t>000 000 рублей 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500" dirty="0" smtClean="0">
                <a:solidFill>
                  <a:srgbClr val="002060"/>
                </a:solidFill>
              </a:rPr>
              <a:t>(сельские населенные </a:t>
            </a:r>
            <a:r>
              <a:rPr lang="ru-RU" sz="3500" dirty="0">
                <a:solidFill>
                  <a:srgbClr val="002060"/>
                </a:solidFill>
              </a:rPr>
              <a:t>пункты, </a:t>
            </a:r>
            <a:r>
              <a:rPr lang="ru-RU" sz="3500" dirty="0" smtClean="0">
                <a:solidFill>
                  <a:srgbClr val="002060"/>
                </a:solidFill>
              </a:rPr>
              <a:t>рабочие </a:t>
            </a:r>
            <a:r>
              <a:rPr lang="ru-RU" sz="3500" dirty="0">
                <a:solidFill>
                  <a:srgbClr val="002060"/>
                </a:solidFill>
              </a:rPr>
              <a:t>поселки, </a:t>
            </a:r>
            <a:r>
              <a:rPr lang="ru-RU" sz="3500" dirty="0" smtClean="0">
                <a:solidFill>
                  <a:srgbClr val="002060"/>
                </a:solidFill>
              </a:rPr>
              <a:t>поселки </a:t>
            </a:r>
            <a:r>
              <a:rPr lang="ru-RU" sz="3500" dirty="0">
                <a:solidFill>
                  <a:srgbClr val="002060"/>
                </a:solidFill>
              </a:rPr>
              <a:t>городского типа, </a:t>
            </a:r>
            <a:r>
              <a:rPr lang="ru-RU" sz="3500" dirty="0" smtClean="0">
                <a:solidFill>
                  <a:srgbClr val="002060"/>
                </a:solidFill>
              </a:rPr>
              <a:t>города </a:t>
            </a:r>
            <a:r>
              <a:rPr lang="ru-RU" sz="3500" dirty="0">
                <a:solidFill>
                  <a:srgbClr val="002060"/>
                </a:solidFill>
              </a:rPr>
              <a:t>с населением </a:t>
            </a:r>
            <a:r>
              <a:rPr lang="ru-RU" sz="3500" dirty="0" smtClean="0">
                <a:solidFill>
                  <a:srgbClr val="002060"/>
                </a:solidFill>
              </a:rPr>
              <a:t/>
            </a:r>
            <a:br>
              <a:rPr lang="ru-RU" sz="3500" dirty="0" smtClean="0">
                <a:solidFill>
                  <a:srgbClr val="002060"/>
                </a:solidFill>
              </a:rPr>
            </a:br>
            <a:r>
              <a:rPr lang="ru-RU" sz="3500" dirty="0" smtClean="0">
                <a:solidFill>
                  <a:srgbClr val="002060"/>
                </a:solidFill>
              </a:rPr>
              <a:t>до </a:t>
            </a:r>
            <a:r>
              <a:rPr lang="ru-RU" sz="3500" dirty="0">
                <a:solidFill>
                  <a:srgbClr val="002060"/>
                </a:solidFill>
              </a:rPr>
              <a:t>50 тысяч </a:t>
            </a:r>
            <a:r>
              <a:rPr lang="ru-RU" sz="3500" dirty="0" smtClean="0">
                <a:solidFill>
                  <a:srgbClr val="002060"/>
                </a:solidFill>
              </a:rPr>
              <a:t>человек)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11000" y="324000"/>
            <a:ext cx="8992800" cy="1755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МУНИЦИПАЛЬНЫЙ РАЙОН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Земский учитель</a:t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66000" y="2304000"/>
            <a:ext cx="6779813" cy="445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ru-RU" sz="19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86000" y="1854000"/>
            <a:ext cx="58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8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0" y="2303999"/>
            <a:ext cx="11800607" cy="4275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Постановление </a:t>
            </a:r>
            <a:r>
              <a:rPr lang="ru-RU" sz="2700" dirty="0">
                <a:solidFill>
                  <a:srgbClr val="002060"/>
                </a:solidFill>
              </a:rPr>
              <a:t>администрации </a:t>
            </a:r>
            <a:endParaRPr lang="ru-RU" sz="27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Николаевского </a:t>
            </a:r>
            <a:r>
              <a:rPr lang="ru-RU" sz="2700" dirty="0">
                <a:solidFill>
                  <a:srgbClr val="002060"/>
                </a:solidFill>
              </a:rPr>
              <a:t>муниципального района Хабаровского края </a:t>
            </a:r>
            <a:endParaRPr lang="ru-RU" sz="27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от </a:t>
            </a:r>
            <a:r>
              <a:rPr lang="ru-RU" sz="2700" dirty="0">
                <a:solidFill>
                  <a:srgbClr val="002060"/>
                </a:solidFill>
              </a:rPr>
              <a:t>25 марта 2011 года № 134-па </a:t>
            </a:r>
            <a:endParaRPr lang="ru-RU" sz="2700" dirty="0" smtClean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</a:rPr>
              <a:t>"</a:t>
            </a:r>
            <a:r>
              <a:rPr lang="ru-RU" sz="2700" dirty="0">
                <a:solidFill>
                  <a:srgbClr val="002060"/>
                </a:solidFill>
              </a:rPr>
              <a:t>Об установлении </a:t>
            </a:r>
            <a:r>
              <a:rPr lang="ru-RU" sz="2700" dirty="0" smtClean="0">
                <a:solidFill>
                  <a:srgbClr val="002060"/>
                </a:solidFill>
              </a:rPr>
              <a:t>категорий </a:t>
            </a:r>
            <a:r>
              <a:rPr lang="ru-RU" sz="2700" dirty="0">
                <a:solidFill>
                  <a:srgbClr val="002060"/>
                </a:solidFill>
              </a:rPr>
              <a:t>граждан, которым могут быть предоставлены служебные </a:t>
            </a:r>
            <a:r>
              <a:rPr lang="ru-RU" sz="2700" dirty="0" smtClean="0">
                <a:solidFill>
                  <a:srgbClr val="002060"/>
                </a:solidFill>
              </a:rPr>
              <a:t>помещения </a:t>
            </a:r>
            <a:r>
              <a:rPr lang="ru-RU" sz="2700" dirty="0">
                <a:solidFill>
                  <a:srgbClr val="002060"/>
                </a:solidFill>
              </a:rPr>
              <a:t>специализированного муниципального жилищного фонда </a:t>
            </a:r>
            <a:r>
              <a:rPr lang="ru-RU" sz="2700" dirty="0" smtClean="0">
                <a:solidFill>
                  <a:srgbClr val="002060"/>
                </a:solidFill>
              </a:rPr>
              <a:t>Николаевского </a:t>
            </a:r>
            <a:r>
              <a:rPr lang="ru-RU" sz="2700" dirty="0">
                <a:solidFill>
                  <a:srgbClr val="002060"/>
                </a:solidFill>
              </a:rPr>
              <a:t>муниципального района, и утверждении порядка предоставления служебных жилых помещений специализированного муниципального фонда Николаевского муниципального района</a:t>
            </a:r>
            <a:r>
              <a:rPr lang="ru-RU" sz="2700" dirty="0" smtClean="0">
                <a:solidFill>
                  <a:srgbClr val="002060"/>
                </a:solidFill>
              </a:rPr>
              <a:t>"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22100" y="504000"/>
            <a:ext cx="8992800" cy="1980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МУНИЦИПАЛЬНЫЙ РАЙОН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служебного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жилья</a:t>
            </a:r>
            <a:b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66000" y="2304000"/>
            <a:ext cx="6779813" cy="445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ru-RU" sz="19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41000" y="2304000"/>
            <a:ext cx="715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6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4" y="1674000"/>
            <a:ext cx="12047556" cy="3330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Районный бюджет - </a:t>
            </a:r>
            <a:r>
              <a:rPr lang="ru-RU" sz="3200" b="1" dirty="0" smtClean="0">
                <a:solidFill>
                  <a:srgbClr val="002060"/>
                </a:solidFill>
              </a:rPr>
              <a:t>1 </a:t>
            </a:r>
            <a:r>
              <a:rPr lang="ru-RU" sz="3200" b="1" dirty="0">
                <a:solidFill>
                  <a:srgbClr val="002060"/>
                </a:solidFill>
              </a:rPr>
              <a:t>500 000 руб. </a:t>
            </a:r>
            <a:r>
              <a:rPr lang="ru-RU" sz="3200" dirty="0">
                <a:solidFill>
                  <a:srgbClr val="002060"/>
                </a:solidFill>
              </a:rPr>
              <a:t>в следующем </a:t>
            </a:r>
            <a:r>
              <a:rPr lang="ru-RU" sz="3200" dirty="0" smtClean="0">
                <a:solidFill>
                  <a:srgbClr val="002060"/>
                </a:solidFill>
              </a:rPr>
              <a:t>порядке: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- 300 </a:t>
            </a:r>
            <a:r>
              <a:rPr lang="ru-RU" sz="3200" b="1" dirty="0">
                <a:solidFill>
                  <a:srgbClr val="002060"/>
                </a:solidFill>
              </a:rPr>
              <a:t>тыс. руб. </a:t>
            </a:r>
            <a:r>
              <a:rPr lang="ru-RU" sz="3200" dirty="0">
                <a:solidFill>
                  <a:srgbClr val="002060"/>
                </a:solidFill>
              </a:rPr>
              <a:t>по окончании первого года </a:t>
            </a:r>
            <a:r>
              <a:rPr lang="ru-RU" sz="3200" dirty="0" smtClean="0">
                <a:solidFill>
                  <a:srgbClr val="002060"/>
                </a:solidFill>
              </a:rPr>
              <a:t>работы;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- 300 </a:t>
            </a:r>
            <a:r>
              <a:rPr lang="ru-RU" sz="3200" b="1" dirty="0">
                <a:solidFill>
                  <a:srgbClr val="002060"/>
                </a:solidFill>
              </a:rPr>
              <a:t>тыс. руб. </a:t>
            </a:r>
            <a:r>
              <a:rPr lang="ru-RU" sz="3200" dirty="0">
                <a:solidFill>
                  <a:srgbClr val="002060"/>
                </a:solidFill>
              </a:rPr>
              <a:t>по окончании второго года </a:t>
            </a:r>
            <a:r>
              <a:rPr lang="ru-RU" sz="3200" dirty="0" smtClean="0">
                <a:solidFill>
                  <a:srgbClr val="002060"/>
                </a:solidFill>
              </a:rPr>
              <a:t>работы;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- 300 </a:t>
            </a:r>
            <a:r>
              <a:rPr lang="ru-RU" sz="3200" b="1" dirty="0">
                <a:solidFill>
                  <a:srgbClr val="002060"/>
                </a:solidFill>
              </a:rPr>
              <a:t>тыс. руб. </a:t>
            </a:r>
            <a:r>
              <a:rPr lang="ru-RU" sz="3200" dirty="0">
                <a:solidFill>
                  <a:srgbClr val="002060"/>
                </a:solidFill>
              </a:rPr>
              <a:t>по окончании третьего года </a:t>
            </a:r>
            <a:r>
              <a:rPr lang="ru-RU" sz="3200" dirty="0" smtClean="0">
                <a:solidFill>
                  <a:srgbClr val="002060"/>
                </a:solidFill>
              </a:rPr>
              <a:t>работы;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- 300 </a:t>
            </a:r>
            <a:r>
              <a:rPr lang="ru-RU" sz="3200" b="1" dirty="0">
                <a:solidFill>
                  <a:srgbClr val="002060"/>
                </a:solidFill>
              </a:rPr>
              <a:t>тыс. руб. </a:t>
            </a:r>
            <a:r>
              <a:rPr lang="ru-RU" sz="3200" dirty="0">
                <a:solidFill>
                  <a:srgbClr val="002060"/>
                </a:solidFill>
              </a:rPr>
              <a:t>по окончании четвертого года </a:t>
            </a:r>
            <a:r>
              <a:rPr lang="ru-RU" sz="3200" dirty="0" smtClean="0">
                <a:solidFill>
                  <a:srgbClr val="002060"/>
                </a:solidFill>
              </a:rPr>
              <a:t>работы;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3200" b="1" dirty="0" smtClean="0">
                <a:solidFill>
                  <a:srgbClr val="002060"/>
                </a:solidFill>
              </a:rPr>
              <a:t>300 </a:t>
            </a:r>
            <a:r>
              <a:rPr lang="ru-RU" sz="3200" b="1" dirty="0">
                <a:solidFill>
                  <a:srgbClr val="002060"/>
                </a:solidFill>
              </a:rPr>
              <a:t>тыс. руб. </a:t>
            </a:r>
            <a:r>
              <a:rPr lang="ru-RU" sz="3200" dirty="0">
                <a:solidFill>
                  <a:srgbClr val="002060"/>
                </a:solidFill>
              </a:rPr>
              <a:t>по окончании пятого года </a:t>
            </a:r>
            <a:r>
              <a:rPr lang="ru-RU" sz="3200" dirty="0" smtClean="0">
                <a:solidFill>
                  <a:srgbClr val="002060"/>
                </a:solidFill>
              </a:rPr>
              <a:t>работы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6188" y="414000"/>
            <a:ext cx="8992800" cy="1260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НИКОЛАЕВСКИЙ МУНИЦИПАЛЬНЫЙ РАЙОН</a:t>
            </a: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Муниципальная компенсационная выплата 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466000" y="2304000"/>
            <a:ext cx="6779813" cy="445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endParaRPr lang="ru-RU" sz="19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316000" y="4916330"/>
            <a:ext cx="6929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Обязанность </a:t>
            </a:r>
            <a:r>
              <a:rPr lang="ru-RU" sz="3200" dirty="0">
                <a:solidFill>
                  <a:srgbClr val="002060"/>
                </a:solidFill>
              </a:rPr>
              <a:t>отработать </a:t>
            </a:r>
            <a:r>
              <a:rPr lang="ru-RU" sz="3200" b="1" dirty="0">
                <a:solidFill>
                  <a:srgbClr val="002060"/>
                </a:solidFill>
              </a:rPr>
              <a:t>5 лет </a:t>
            </a: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в муниципальном образовательном учреждении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461000" y="1539000"/>
            <a:ext cx="76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326000" y="4781331"/>
            <a:ext cx="801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0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733</Words>
  <Application>Microsoft Office PowerPoint</Application>
  <PresentationFormat>Широкоэкранный</PresentationFormat>
  <Paragraphs>104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НИКОЛАЕВСКИЙ ИУНИЦИПАЛЬНЫЙ  РАЙОН 32 образовательных учреждений</vt:lpstr>
      <vt:lpstr>НИКОЛАЕВСКИЙ  МУНИЦИПАЛЬНЫЙ  РАЙОН Нехватка педагогических кадров</vt:lpstr>
      <vt:lpstr>НИКОЛАЕВСКИЙ МУНИЦИПАЛЬНЫЙ РАЙОН Оплата труда</vt:lpstr>
      <vt:lpstr> НИКОЛАЕВСКИЙ  МУНИЦИПАЛЬНЫЙ  РАЙОН  Льготы и социальные гарантии работникам сферы образования (с учетом северных и районных коэффициентов) </vt:lpstr>
      <vt:lpstr>  НИКОЛАЕВСКИЙ МУНИЦИПАЛЬНЫЙ РАЙОН Сберегательный капитал   </vt:lpstr>
      <vt:lpstr>НИКОЛАЕВСКИЙ МУНИЦИПАЛЬНЫЙ РАЙОН  Земский учитель </vt:lpstr>
      <vt:lpstr>НИКОЛАЕВСКИЙ МУНИЦИПАЛЬНЫЙ РАЙОН  Предоставление служебного жилья </vt:lpstr>
      <vt:lpstr> НИКОЛАЕВСКИЙ МУНИЦИПАЛЬНЫЙ РАЙОН Муниципальная компенсационная выплата  </vt:lpstr>
      <vt:lpstr>НИКОЛАЕВСКИЙ МУНИЦИПАЛЬНЫЙ РАЙОН  Кто может претендовать на муниципальную компенсационную выплату </vt:lpstr>
      <vt:lpstr>    УПРАВЛЕНИЕ ОБРАЗОВАНИЯ АДМИНИСТРАЦИИ НИКОЛАЕВСКОГО МУНИЦИПАЛЬНОГО РАЙОНА ХАБАРОВСКОГО КРАЯ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Пользователь Windows</cp:lastModifiedBy>
  <cp:revision>163</cp:revision>
  <cp:lastPrinted>2026-03-23T01:45:38Z</cp:lastPrinted>
  <dcterms:created xsi:type="dcterms:W3CDTF">2021-03-03T03:15:12Z</dcterms:created>
  <dcterms:modified xsi:type="dcterms:W3CDTF">2026-03-24T00:12:00Z</dcterms:modified>
</cp:coreProperties>
</file>