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2" r:id="rId1"/>
  </p:sldMasterIdLst>
  <p:notesMasterIdLst>
    <p:notesMasterId r:id="rId6"/>
  </p:notesMasterIdLst>
  <p:sldIdLst>
    <p:sldId id="474" r:id="rId2"/>
    <p:sldId id="481" r:id="rId3"/>
    <p:sldId id="480" r:id="rId4"/>
    <p:sldId id="482" r:id="rId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E0DB"/>
    <a:srgbClr val="00DFCE"/>
    <a:srgbClr val="15C2C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4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24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66C2F-7D97-41B0-9925-70BA3000FA80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B8247-790A-4C1A-8D5F-C7F6A62B3C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58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B8247-790A-4C1A-8D5F-C7F6A62B3C2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223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B8247-790A-4C1A-8D5F-C7F6A62B3C2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235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10625272" y="172325"/>
            <a:ext cx="1324021" cy="924277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85850" y="1370724"/>
            <a:ext cx="100203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1" y="45161"/>
            <a:ext cx="11593287" cy="1325563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53550" y="118835"/>
            <a:ext cx="2743200" cy="365125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CDF2E8-0AB2-4366-8979-CDB7565A5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10625272" y="172325"/>
            <a:ext cx="1324021" cy="924277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85850" y="1370724"/>
            <a:ext cx="100203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1" y="45161"/>
            <a:ext cx="11593287" cy="1325563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53550" y="118835"/>
            <a:ext cx="2743200" cy="365125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CDF2E8-0AB2-4366-8979-CDB7565A5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2E8-0AB2-4366-8979-CDB7565A5C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CE5054A-6E7C-4A4D-8215-A839D8A89A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0" r:id="rId12"/>
    <p:sldLayoutId id="2147483661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Заголовок 66"/>
          <p:cNvSpPr>
            <a:spLocks noGrp="1"/>
          </p:cNvSpPr>
          <p:nvPr>
            <p:ph type="title"/>
          </p:nvPr>
        </p:nvSpPr>
        <p:spPr>
          <a:xfrm>
            <a:off x="899905" y="1321428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Bookman Old Style" pitchFamily="18" charset="0"/>
              </a:rPr>
              <a:t>Аяно-Майский муниципальный район Хабаровский край</a:t>
            </a:r>
            <a:endParaRPr lang="ru-RU" dirty="0">
              <a:latin typeface="Bookman Old Style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301578"/>
            <a:ext cx="12192000" cy="4119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9053" y="1609637"/>
            <a:ext cx="8028687" cy="48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0142" y="2789695"/>
            <a:ext cx="5688050" cy="37920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>
            <a:off x="0" y="1052196"/>
            <a:ext cx="12192000" cy="4119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239864" y="294466"/>
            <a:ext cx="9453967" cy="161582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Вакансии </a:t>
            </a:r>
          </a:p>
          <a:p>
            <a:pPr algn="ctr" defTabSz="914400"/>
            <a:endParaRPr lang="ru-RU" sz="11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14400"/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общеобразовательных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Рисунок 35" descr="C:\Users\User\Documents\сборникфайлов\фото 9\IMG_20170531_12144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b="20853"/>
          <a:stretch>
            <a:fillRect/>
          </a:stretch>
        </p:blipFill>
        <p:spPr bwMode="auto">
          <a:xfrm>
            <a:off x="6282730" y="3161220"/>
            <a:ext cx="4711485" cy="20677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Прямоугольник 36"/>
          <p:cNvSpPr/>
          <p:nvPr/>
        </p:nvSpPr>
        <p:spPr>
          <a:xfrm>
            <a:off x="5801061" y="269738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МКОУ СОШ с.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Джигда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C:\Users\Идия Павловна\Desktop\Ремонты МКОУ СОШ с.Аян\фото фасада школыАян\IMG_1838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25063" b="30131"/>
          <a:stretch>
            <a:fillRect/>
          </a:stretch>
        </p:blipFill>
        <p:spPr bwMode="auto">
          <a:xfrm>
            <a:off x="343217" y="2801954"/>
            <a:ext cx="4510007" cy="2076772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Прямоугольник 38"/>
          <p:cNvSpPr/>
          <p:nvPr/>
        </p:nvSpPr>
        <p:spPr>
          <a:xfrm>
            <a:off x="293809" y="5082152"/>
            <a:ext cx="48406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математики, информатики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физики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8636" y="2225345"/>
            <a:ext cx="4840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МКОУ СОШ с.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Аян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26572" y="5288340"/>
            <a:ext cx="53117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физической культуры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b="30540"/>
          <a:stretch>
            <a:fillRect/>
          </a:stretch>
        </p:blipFill>
        <p:spPr bwMode="auto">
          <a:xfrm>
            <a:off x="645105" y="2948662"/>
            <a:ext cx="4650600" cy="220560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10859" y="2316823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МКДОУ детский сад № 1 «Северянка» с.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Аян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49600" y="169850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5" descr="C:\Documents and Settings\Admin\Рабочий стол\ФОТО\новые фотографии детский сад\SAM_459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-3001" t="-4791" r="-2627" b="-6050"/>
          <a:stretch/>
        </p:blipFill>
        <p:spPr bwMode="auto">
          <a:xfrm>
            <a:off x="6615049" y="3417224"/>
            <a:ext cx="5020159" cy="2501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817031" y="2861164"/>
            <a:ext cx="63749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МКДОУ детский сад № 2 «Теремок» села Нелькан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6515" y="313557"/>
            <a:ext cx="80513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Вакансии </a:t>
            </a:r>
          </a:p>
          <a:p>
            <a:pPr algn="ctr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дошкольных образовательных учреждений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9241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Меры поддержки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8421" y="1425842"/>
            <a:ext cx="10988298" cy="5033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Молодым специалистам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трудоустройстве предоставляются краевые меры поддержки: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единовременное пособие в размере восьми должностных окладов;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осуществляется выплата компенсации в объеме 35% в первые три года работы.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Меры, предусмотренные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педагогов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муниципалитете: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компенсация за </a:t>
            </a:r>
            <a:r>
              <a:rPr lang="ru-RU" sz="2000" dirty="0" err="1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найм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служебного жилого помещения из муниципального специализированного жилищного фонда или оплата аренды жилых помещений;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 первого дня вступления в трудовые отношения выплачивается 80-ти процентная надбавка за стаж работы в районах Крайнего Севера и приравненных к ним местностях;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- 100%-е возмещение ЖКУ;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оплата проезда к месту работы педагогу и всем членам семьи;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-расходы по обустройству на новом месте жительства: единовременные выплаты в размере двух месячных должностных окладов и половина оклада на каждого члена семьи педагога;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оплата проезда раз в 2 года к месту отдыха и обратно согласно законодательству Российской Федерации;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возмещение расходов в связи с выездом из Крайнего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Севера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75</TotalTime>
  <Words>221</Words>
  <Application>Microsoft Office PowerPoint</Application>
  <PresentationFormat>Произвольный</PresentationFormat>
  <Paragraphs>33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Аяно-Майский муниципальный район Хабаровский край</vt:lpstr>
      <vt:lpstr>Слайд 2</vt:lpstr>
      <vt:lpstr>Слайд 3</vt:lpstr>
      <vt:lpstr>Меры поддержки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Ekaterina;Зикунова ИВ</dc:creator>
  <cp:lastModifiedBy>Идия Павловна</cp:lastModifiedBy>
  <cp:revision>895</cp:revision>
  <cp:lastPrinted>2024-12-10T23:24:00Z</cp:lastPrinted>
  <dcterms:created xsi:type="dcterms:W3CDTF">2022-02-07T03:16:00Z</dcterms:created>
  <dcterms:modified xsi:type="dcterms:W3CDTF">2026-03-30T01:28:36Z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59D23A9FE3034905A8C152FCCA105A3D_12</vt:lpwstr>
  </property>
  <property fmtid="{D5CDD505-2E9C-101B-9397-08002B2CF9AE}" pid="3" name="KSOProductBuildVer">
    <vt:lpwstr>1049-12.2.0.20323</vt:lpwstr>
  </property>
</Properties>
</file>