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2" r:id="rId1"/>
  </p:sldMasterIdLst>
  <p:notesMasterIdLst>
    <p:notesMasterId r:id="rId3"/>
  </p:notesMasterIdLst>
  <p:sldIdLst>
    <p:sldId id="319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48235"/>
    <a:srgbClr val="FDFEEE"/>
    <a:srgbClr val="F7F3E9"/>
    <a:srgbClr val="1CA09A"/>
    <a:srgbClr val="F59929"/>
    <a:srgbClr val="FEFEED"/>
    <a:srgbClr val="FF6699"/>
    <a:srgbClr val="8CCAC2"/>
    <a:srgbClr val="BFE1EB"/>
    <a:srgbClr val="3ABA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38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7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10FCF1-2281-4731-A3C9-05D83FF0C098}" type="datetimeFigureOut">
              <a:rPr lang="ru-RU" smtClean="0"/>
              <a:t>30.03.2026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F8BF2C-BFA5-43E0-AB29-2CA967AC26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45758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F8BF2C-BFA5-43E0-AB29-2CA967AC2638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85027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E72A1-9A7D-4B5F-A4EA-0C495851CB5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30.03.2026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A6DCE-103E-464B-85F4-DD98F73CC63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0504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E72A1-9A7D-4B5F-A4EA-0C495851CB5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30.03.2026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DA6DCE-103E-464B-85F4-DD98F73CC63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5833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-13394" y="-19441"/>
            <a:ext cx="11162955" cy="6896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6" name="Группа 5"/>
          <p:cNvGrpSpPr/>
          <p:nvPr/>
        </p:nvGrpSpPr>
        <p:grpSpPr>
          <a:xfrm>
            <a:off x="963848" y="451851"/>
            <a:ext cx="11786054" cy="5267132"/>
            <a:chOff x="1628772" y="687136"/>
            <a:chExt cx="9296359" cy="4410446"/>
          </a:xfrm>
        </p:grpSpPr>
        <p:sp>
          <p:nvSpPr>
            <p:cNvPr id="10" name="Прямоугольник 9">
              <a:extLst>
                <a:ext uri="{FF2B5EF4-FFF2-40B4-BE49-F238E27FC236}">
                  <a16:creationId xmlns:a16="http://schemas.microsoft.com/office/drawing/2014/main" id="{5A6916C0-BEB2-420B-9086-8A02711836E7}"/>
                </a:ext>
              </a:extLst>
            </p:cNvPr>
            <p:cNvSpPr/>
            <p:nvPr/>
          </p:nvSpPr>
          <p:spPr>
            <a:xfrm rot="18898832">
              <a:off x="8816988" y="3304483"/>
              <a:ext cx="998978" cy="998978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  <a:effectLst>
              <a:outerShdw blurRad="2159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463" dirty="0"/>
            </a:p>
          </p:txBody>
        </p:sp>
        <p:sp>
          <p:nvSpPr>
            <p:cNvPr id="12" name="Прямоугольник 11">
              <a:extLst>
                <a:ext uri="{FF2B5EF4-FFF2-40B4-BE49-F238E27FC236}">
                  <a16:creationId xmlns:a16="http://schemas.microsoft.com/office/drawing/2014/main" id="{EDE581D9-CF6A-46B6-8338-6D284BC781BA}"/>
                </a:ext>
              </a:extLst>
            </p:cNvPr>
            <p:cNvSpPr/>
            <p:nvPr/>
          </p:nvSpPr>
          <p:spPr>
            <a:xfrm rot="18898832">
              <a:off x="7661543" y="1507221"/>
              <a:ext cx="1017160" cy="98184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  <a:effectLst>
              <a:outerShdw blurRad="2159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463" dirty="0"/>
            </a:p>
          </p:txBody>
        </p:sp>
        <p:sp>
          <p:nvSpPr>
            <p:cNvPr id="13" name="Прямоугольник 12">
              <a:extLst>
                <a:ext uri="{FF2B5EF4-FFF2-40B4-BE49-F238E27FC236}">
                  <a16:creationId xmlns:a16="http://schemas.microsoft.com/office/drawing/2014/main" id="{F7EA6427-8B90-4867-B840-353F81B51760}"/>
                </a:ext>
              </a:extLst>
            </p:cNvPr>
            <p:cNvSpPr/>
            <p:nvPr/>
          </p:nvSpPr>
          <p:spPr>
            <a:xfrm rot="18898832">
              <a:off x="9007237" y="791426"/>
              <a:ext cx="998978" cy="998978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  <a:effectLst>
              <a:outerShdw blurRad="2159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463" dirty="0"/>
            </a:p>
          </p:txBody>
        </p:sp>
        <p:pic>
          <p:nvPicPr>
            <p:cNvPr id="17" name="Рисунок 16" descr="Семья с мальчиком">
              <a:extLst>
                <a:ext uri="{FF2B5EF4-FFF2-40B4-BE49-F238E27FC236}">
                  <a16:creationId xmlns:a16="http://schemas.microsoft.com/office/drawing/2014/main" id="{06D5A130-D71E-4C2E-9989-AB74FAEC62C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lum bright="10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22233" y="2778176"/>
              <a:ext cx="666237" cy="635090"/>
            </a:xfrm>
            <a:prstGeom prst="rect">
              <a:avLst/>
            </a:prstGeom>
          </p:spPr>
        </p:pic>
        <p:pic>
          <p:nvPicPr>
            <p:cNvPr id="18" name="Рисунок 17" descr="Социальная сеть">
              <a:extLst>
                <a:ext uri="{FF2B5EF4-FFF2-40B4-BE49-F238E27FC236}">
                  <a16:creationId xmlns:a16="http://schemas.microsoft.com/office/drawing/2014/main" id="{0CF856D1-5D8E-4116-AB46-8C2984B2D49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lum bright="10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112235" y="687136"/>
              <a:ext cx="769079" cy="799017"/>
            </a:xfrm>
            <a:prstGeom prst="rect">
              <a:avLst/>
            </a:prstGeom>
          </p:spPr>
        </p:pic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741C8F9B-CB39-46FB-86DC-B978399198C4}"/>
                </a:ext>
              </a:extLst>
            </p:cNvPr>
            <p:cNvSpPr txBox="1"/>
            <p:nvPr/>
          </p:nvSpPr>
          <p:spPr>
            <a:xfrm>
              <a:off x="6961525" y="2731713"/>
              <a:ext cx="2711722" cy="387543"/>
            </a:xfrm>
            <a:prstGeom prst="rect">
              <a:avLst/>
            </a:prstGeom>
            <a:noFill/>
          </p:spPr>
          <p:txBody>
            <a:bodyPr wrap="square" lIns="74295" tIns="37148" rIns="74295" bIns="37148" rtlCol="0">
              <a:spAutoFit/>
            </a:bodyPr>
            <a:lstStyle/>
            <a:p>
              <a:pPr algn="ctr">
                <a:lnSpc>
                  <a:spcPct val="90000"/>
                </a:lnSpc>
                <a:defRPr/>
              </a:pPr>
              <a:r>
                <a:rPr lang="ru-RU" sz="1400" b="1" dirty="0">
                  <a:solidFill>
                    <a:srgbClr val="03458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ВАКАНСИИ ПОД ПРОГРАММУ </a:t>
              </a:r>
            </a:p>
            <a:p>
              <a:pPr algn="ctr">
                <a:lnSpc>
                  <a:spcPct val="90000"/>
                </a:lnSpc>
                <a:defRPr/>
              </a:pPr>
              <a:r>
                <a:rPr lang="ru-RU" sz="1400" b="1" dirty="0">
                  <a:solidFill>
                    <a:srgbClr val="03458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«СБЕРЕГАТЕЛЬНЫЙ КАПИТАЛ»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EBBEA580-6C0E-4EA7-8482-382F9908EC47}"/>
                </a:ext>
              </a:extLst>
            </p:cNvPr>
            <p:cNvSpPr txBox="1"/>
            <p:nvPr/>
          </p:nvSpPr>
          <p:spPr>
            <a:xfrm>
              <a:off x="8305519" y="1441210"/>
              <a:ext cx="2430157" cy="372080"/>
            </a:xfrm>
            <a:prstGeom prst="rect">
              <a:avLst/>
            </a:prstGeom>
            <a:noFill/>
          </p:spPr>
          <p:txBody>
            <a:bodyPr wrap="square" lIns="74295" tIns="37148" rIns="74295" bIns="37148" rtlCol="0">
              <a:spAutoFit/>
            </a:bodyPr>
            <a:lstStyle/>
            <a:p>
              <a:pPr algn="ctr" defTabSz="742950">
                <a:defRPr/>
              </a:pPr>
              <a:r>
                <a:rPr lang="ru-RU" sz="2400" b="1" dirty="0">
                  <a:solidFill>
                    <a:srgbClr val="FDFEEE"/>
                  </a:solidFill>
                  <a:latin typeface="Montserrat" panose="00000500000000000000" pitchFamily="2" charset="-52"/>
                  <a:cs typeface="Arial" panose="020B0604020202020204" pitchFamily="34" charset="0"/>
                </a:rPr>
                <a:t>26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11861B9E-3FA4-4D90-87BC-3CE76B22F300}"/>
                </a:ext>
              </a:extLst>
            </p:cNvPr>
            <p:cNvSpPr txBox="1"/>
            <p:nvPr/>
          </p:nvSpPr>
          <p:spPr>
            <a:xfrm>
              <a:off x="8213409" y="2063397"/>
              <a:ext cx="2711722" cy="387543"/>
            </a:xfrm>
            <a:prstGeom prst="rect">
              <a:avLst/>
            </a:prstGeom>
            <a:noFill/>
          </p:spPr>
          <p:txBody>
            <a:bodyPr wrap="square" lIns="74295" tIns="37148" rIns="74295" bIns="37148" rtlCol="0">
              <a:spAutoFit/>
            </a:bodyPr>
            <a:lstStyle/>
            <a:p>
              <a:pPr algn="ctr">
                <a:lnSpc>
                  <a:spcPct val="90000"/>
                </a:lnSpc>
                <a:defRPr/>
              </a:pPr>
              <a:r>
                <a:rPr lang="ru-RU" sz="1400" b="1" dirty="0">
                  <a:solidFill>
                    <a:srgbClr val="03458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ОБРАЗОВАТЕЛЬНЫХ ОРГАНИЗАЦИЙ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8FE9DD63-BE08-43D8-AB40-A4BA9E19F9C2}"/>
                </a:ext>
              </a:extLst>
            </p:cNvPr>
            <p:cNvSpPr txBox="1"/>
            <p:nvPr/>
          </p:nvSpPr>
          <p:spPr>
            <a:xfrm>
              <a:off x="7960616" y="4547677"/>
              <a:ext cx="2711722" cy="549905"/>
            </a:xfrm>
            <a:prstGeom prst="rect">
              <a:avLst/>
            </a:prstGeom>
            <a:noFill/>
          </p:spPr>
          <p:txBody>
            <a:bodyPr wrap="square" lIns="74295" tIns="37148" rIns="74295" bIns="37148" rtlCol="0">
              <a:spAutoFit/>
            </a:bodyPr>
            <a:lstStyle/>
            <a:p>
              <a:pPr algn="ctr">
                <a:lnSpc>
                  <a:spcPct val="90000"/>
                </a:lnSpc>
                <a:defRPr/>
              </a:pPr>
              <a:r>
                <a:rPr lang="ru-RU" sz="1400" b="1" dirty="0">
                  <a:solidFill>
                    <a:srgbClr val="03458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ПРЕДОСТАВЛЕНИЕ ЖИЛЬЯ</a:t>
              </a:r>
            </a:p>
            <a:p>
              <a:pPr algn="ctr">
                <a:lnSpc>
                  <a:spcPct val="90000"/>
                </a:lnSpc>
                <a:defRPr/>
              </a:pPr>
              <a:r>
                <a:rPr lang="ru-RU" sz="1400" b="1" dirty="0">
                  <a:solidFill>
                    <a:srgbClr val="03458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(СОЦ. НАЙМ, ЧАСТНЫЙ НАЙМ)</a:t>
              </a:r>
            </a:p>
            <a:p>
              <a:pPr algn="ctr">
                <a:lnSpc>
                  <a:spcPct val="90000"/>
                </a:lnSpc>
                <a:defRPr/>
              </a:pPr>
              <a:endParaRPr lang="ru-RU" sz="1400" b="1" dirty="0">
                <a:solidFill>
                  <a:srgbClr val="03458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83036093-A720-4A53-9484-C1885F87E53A}"/>
                </a:ext>
              </a:extLst>
            </p:cNvPr>
            <p:cNvSpPr txBox="1"/>
            <p:nvPr/>
          </p:nvSpPr>
          <p:spPr>
            <a:xfrm>
              <a:off x="6949059" y="2138779"/>
              <a:ext cx="2430157" cy="372080"/>
            </a:xfrm>
            <a:prstGeom prst="rect">
              <a:avLst/>
            </a:prstGeom>
            <a:noFill/>
          </p:spPr>
          <p:txBody>
            <a:bodyPr wrap="square" lIns="74295" tIns="37148" rIns="74295" bIns="37148" rtlCol="0">
              <a:spAutoFit/>
            </a:bodyPr>
            <a:lstStyle/>
            <a:p>
              <a:pPr algn="ctr" defTabSz="742950">
                <a:defRPr/>
              </a:pPr>
              <a:r>
                <a:rPr lang="ru-RU" sz="2400" b="1" dirty="0">
                  <a:solidFill>
                    <a:srgbClr val="FDFEEE"/>
                  </a:solidFill>
                  <a:latin typeface="Montserrat" panose="00000500000000000000" pitchFamily="2" charset="-52"/>
                  <a:cs typeface="Arial" panose="020B0604020202020204" pitchFamily="34" charset="0"/>
                </a:rPr>
                <a:t>22</a:t>
              </a:r>
            </a:p>
          </p:txBody>
        </p:sp>
        <p:cxnSp>
          <p:nvCxnSpPr>
            <p:cNvPr id="31" name="Прямая соединительная линия 30">
              <a:extLst>
                <a:ext uri="{FF2B5EF4-FFF2-40B4-BE49-F238E27FC236}">
                  <a16:creationId xmlns:a16="http://schemas.microsoft.com/office/drawing/2014/main" id="{67064419-C3E6-4833-B74B-0F6FB5F3329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202221" y="5059207"/>
              <a:ext cx="7417653" cy="18461"/>
            </a:xfrm>
            <a:prstGeom prst="line">
              <a:avLst/>
            </a:prstGeom>
            <a:gradFill>
              <a:gsLst>
                <a:gs pos="67000">
                  <a:srgbClr val="098A9F"/>
                </a:gs>
                <a:gs pos="31000">
                  <a:srgbClr val="16FFC5"/>
                </a:gs>
                <a:gs pos="98000">
                  <a:srgbClr val="018AC9"/>
                </a:gs>
              </a:gsLst>
              <a:lin ang="0" scaled="1"/>
            </a:gradFill>
            <a:ln>
              <a:solidFill>
                <a:srgbClr val="03458E"/>
              </a:solidFill>
              <a:tailEnd w="med" len="lg"/>
            </a:ln>
            <a:effectLst>
              <a:outerShdw blurRad="2159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A412BDB5-F1C9-4E70-BDCA-658FF550CC17}"/>
                </a:ext>
              </a:extLst>
            </p:cNvPr>
            <p:cNvSpPr txBox="1"/>
            <p:nvPr/>
          </p:nvSpPr>
          <p:spPr>
            <a:xfrm>
              <a:off x="3508200" y="1173107"/>
              <a:ext cx="2816778" cy="387543"/>
            </a:xfrm>
            <a:prstGeom prst="rect">
              <a:avLst/>
            </a:prstGeom>
            <a:noFill/>
          </p:spPr>
          <p:txBody>
            <a:bodyPr wrap="square" lIns="74295" tIns="37148" rIns="74295" bIns="37148" rtlCol="0">
              <a:spAutoFit/>
            </a:bodyPr>
            <a:lstStyle/>
            <a:p>
              <a:pPr algn="ctr" defTabSz="742950">
                <a:lnSpc>
                  <a:spcPct val="90000"/>
                </a:lnSpc>
                <a:defRPr/>
              </a:pPr>
              <a:r>
                <a:rPr lang="ru-RU" sz="2800" b="1" dirty="0">
                  <a:solidFill>
                    <a:srgbClr val="03458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ВАКАНСИИ</a:t>
              </a:r>
            </a:p>
          </p:txBody>
        </p:sp>
        <p:pic>
          <p:nvPicPr>
            <p:cNvPr id="35" name="Picture 26" descr="Делиться бесплатно иконка">
              <a:extLst>
                <a:ext uri="{FF2B5EF4-FFF2-40B4-BE49-F238E27FC236}">
                  <a16:creationId xmlns:a16="http://schemas.microsoft.com/office/drawing/2014/main" id="{649AF9FA-436E-436E-8603-09B639FB01B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 cstate="print">
              <a:biLevel thresh="7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28772" y="1243712"/>
              <a:ext cx="932948" cy="932949"/>
            </a:xfrm>
            <a:prstGeom prst="rect">
              <a:avLst/>
            </a:prstGeom>
            <a:noFill/>
          </p:spPr>
        </p:pic>
        <p:pic>
          <p:nvPicPr>
            <p:cNvPr id="36" name="Picture 38" descr="Учитель бесплатно иконка">
              <a:extLst>
                <a:ext uri="{FF2B5EF4-FFF2-40B4-BE49-F238E27FC236}">
                  <a16:creationId xmlns:a16="http://schemas.microsoft.com/office/drawing/2014/main" id="{848CFB1D-AED8-44A9-848A-58C14425EC4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 cstate="print">
              <a:biLevel thresh="7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09254" y="3499486"/>
              <a:ext cx="616321" cy="616321"/>
            </a:xfrm>
            <a:prstGeom prst="rect">
              <a:avLst/>
            </a:prstGeom>
            <a:noFill/>
          </p:spPr>
        </p:pic>
      </p:grpSp>
      <p:sp>
        <p:nvSpPr>
          <p:cNvPr id="39" name="Прямоугольник 38"/>
          <p:cNvSpPr/>
          <p:nvPr/>
        </p:nvSpPr>
        <p:spPr>
          <a:xfrm>
            <a:off x="396359" y="250127"/>
            <a:ext cx="1161715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800" b="1" dirty="0">
                <a:solidFill>
                  <a:srgbClr val="548235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НАНАЙСКИЙ МУНИЦИПАЛЬНЫЙ РАЙОН</a:t>
            </a:r>
          </a:p>
        </p:txBody>
      </p:sp>
      <p:pic>
        <p:nvPicPr>
          <p:cNvPr id="2" name="Рисунок 32">
            <a:extLst>
              <a:ext uri="{FF2B5EF4-FFF2-40B4-BE49-F238E27FC236}">
                <a16:creationId xmlns:a16="http://schemas.microsoft.com/office/drawing/2014/main" id="{B16CC6F5-74BA-D9E5-7ED6-BE3F3FB131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92" y="57925"/>
            <a:ext cx="1442933" cy="10143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1" name="Таблица 40">
            <a:extLst>
              <a:ext uri="{FF2B5EF4-FFF2-40B4-BE49-F238E27FC236}">
                <a16:creationId xmlns:a16="http://schemas.microsoft.com/office/drawing/2014/main" id="{9F03A13A-CAB8-5CB8-22DC-78E5043729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4403505"/>
              </p:ext>
            </p:extLst>
          </p:nvPr>
        </p:nvGraphicFramePr>
        <p:xfrm>
          <a:off x="2280153" y="1573574"/>
          <a:ext cx="5704072" cy="394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3866">
                  <a:extLst>
                    <a:ext uri="{9D8B030D-6E8A-4147-A177-3AD203B41FA5}">
                      <a16:colId xmlns:a16="http://schemas.microsoft.com/office/drawing/2014/main" val="1092720505"/>
                    </a:ext>
                  </a:extLst>
                </a:gridCol>
                <a:gridCol w="3210206">
                  <a:extLst>
                    <a:ext uri="{9D8B030D-6E8A-4147-A177-3AD203B41FA5}">
                      <a16:colId xmlns:a16="http://schemas.microsoft.com/office/drawing/2014/main" val="1793096888"/>
                    </a:ext>
                  </a:extLst>
                </a:gridCol>
              </a:tblGrid>
              <a:tr h="453840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РУССКИЙ ЯЗЫК И  ЛИТЕРАТУРА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tx1"/>
                          </a:solidFill>
                        </a:rPr>
                        <a:t>ВОСПИТАТЕЛЬ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64390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/>
                        <a:t>МАТЕМАТИКА И ИНФОРМАТИКА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ПЕДАГОГ ДОПОЛНИТЕЛЬНОГО ОБРАЗОВАНИЯ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5183670"/>
                  </a:ext>
                </a:extLst>
              </a:tr>
              <a:tr h="346367">
                <a:tc>
                  <a:txBody>
                    <a:bodyPr/>
                    <a:lstStyle/>
                    <a:p>
                      <a:r>
                        <a:rPr lang="ru-RU" b="1" dirty="0"/>
                        <a:t>МАТЕМАТИКА И ФИЗИКА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ПЕДАГОГ- ПСИХОЛОГ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9579863"/>
                  </a:ext>
                </a:extLst>
              </a:tr>
              <a:tr h="452832">
                <a:tc>
                  <a:txBody>
                    <a:bodyPr/>
                    <a:lstStyle/>
                    <a:p>
                      <a:r>
                        <a:rPr lang="ru-RU" b="1" dirty="0"/>
                        <a:t>ИСТОРИЯ И ОБЩЕСТВОЗНАНИЕ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УЧИТЕЛЬ - ДЕФЕКТОЛОГ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93294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/>
                        <a:t>БИОЛОГИЯ И </a:t>
                      </a:r>
                    </a:p>
                    <a:p>
                      <a:r>
                        <a:rPr lang="ru-RU" b="1" dirty="0"/>
                        <a:t>ХИМИЯ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10608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/>
                        <a:t>АНГЛИЙСКИЙ ЯЗЫК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03521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/>
                        <a:t>НАЧАЛЬНЫЕ КЛАССЫ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1342325"/>
                  </a:ext>
                </a:extLst>
              </a:tr>
            </a:tbl>
          </a:graphicData>
        </a:graphic>
      </p:graphicFrame>
      <p:pic>
        <p:nvPicPr>
          <p:cNvPr id="43" name="Рисунок 42" descr="Изображение выглядит как черный, темнота&#10;&#10;Контент, сгенерированный ИИ, может содержать ошибки.">
            <a:extLst>
              <a:ext uri="{FF2B5EF4-FFF2-40B4-BE49-F238E27FC236}">
                <a16:creationId xmlns:a16="http://schemas.microsoft.com/office/drawing/2014/main" id="{EC510936-7D57-46B4-7C04-00079A29BC54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3297" y="1315578"/>
            <a:ext cx="918128" cy="918128"/>
          </a:xfrm>
          <a:prstGeom prst="rect">
            <a:avLst/>
          </a:prstGeom>
        </p:spPr>
      </p:pic>
      <p:sp>
        <p:nvSpPr>
          <p:cNvPr id="44" name="TextBox 43">
            <a:extLst>
              <a:ext uri="{FF2B5EF4-FFF2-40B4-BE49-F238E27FC236}">
                <a16:creationId xmlns:a16="http://schemas.microsoft.com/office/drawing/2014/main" id="{2B5AF19A-269B-9D0C-E608-B0B21824B430}"/>
              </a:ext>
            </a:extLst>
          </p:cNvPr>
          <p:cNvSpPr txBox="1"/>
          <p:nvPr/>
        </p:nvSpPr>
        <p:spPr>
          <a:xfrm>
            <a:off x="304800" y="5643837"/>
            <a:ext cx="11708715" cy="1154162"/>
          </a:xfrm>
          <a:prstGeom prst="rect">
            <a:avLst/>
          </a:prstGeom>
          <a:solidFill>
            <a:srgbClr val="548235"/>
          </a:solidFill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ru-RU" sz="2000" dirty="0">
                <a:solidFill>
                  <a:schemeClr val="bg1"/>
                </a:solidFill>
              </a:rPr>
              <a:t>В РАЙОНЕ РАБОТАЕТ СИСТЕМА НАСТАВНИЧЕСТВА И ПОДДЕРЖКИ МОЛОДЫХ ПЕДАГОГОВ</a:t>
            </a:r>
          </a:p>
          <a:p>
            <a:pPr algn="ctr"/>
            <a:r>
              <a:rPr lang="ru-RU" sz="2400" dirty="0">
                <a:solidFill>
                  <a:schemeClr val="bg1"/>
                </a:solidFill>
              </a:rPr>
              <a:t>С 2026 ГОДА </a:t>
            </a:r>
            <a:r>
              <a:rPr lang="ru-RU" sz="2400" b="1" dirty="0">
                <a:solidFill>
                  <a:srgbClr val="C00000"/>
                </a:solidFill>
              </a:rPr>
              <a:t>150 ТЫС.РУБ</a:t>
            </a:r>
            <a:r>
              <a:rPr lang="ru-RU" sz="2400" dirty="0">
                <a:solidFill>
                  <a:schemeClr val="bg1"/>
                </a:solidFill>
              </a:rPr>
              <a:t> </a:t>
            </a:r>
            <a:r>
              <a:rPr lang="ru-RU" sz="2000" dirty="0">
                <a:solidFill>
                  <a:schemeClr val="bg1"/>
                </a:solidFill>
              </a:rPr>
              <a:t>ЕДИНОВРЕМЕННАЯ ВЫПЛАТА СПЕЦИАЛИСТАМ </a:t>
            </a:r>
          </a:p>
          <a:p>
            <a:pPr algn="ctr"/>
            <a:r>
              <a:rPr lang="ru-RU" sz="2000" dirty="0">
                <a:solidFill>
                  <a:schemeClr val="bg1"/>
                </a:solidFill>
              </a:rPr>
              <a:t>ВПЕРВЫЕ ТРУДОУСТРОИВШИМСЯ ПОСЛЕ ВУЗА</a:t>
            </a:r>
          </a:p>
        </p:txBody>
      </p:sp>
    </p:spTree>
    <p:extLst>
      <p:ext uri="{BB962C8B-B14F-4D97-AF65-F5344CB8AC3E}">
        <p14:creationId xmlns:p14="http://schemas.microsoft.com/office/powerpoint/2010/main" val="2736917580"/>
      </p:ext>
    </p:extLst>
  </p:cSld>
  <p:clrMapOvr>
    <a:masterClrMapping/>
  </p:clrMapOvr>
</p:sld>
</file>

<file path=ppt/theme/theme1.xml><?xml version="1.0" encoding="utf-8"?>
<a:theme xmlns:a="http://schemas.openxmlformats.org/drawingml/2006/main" name="6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1991</TotalTime>
  <Words>79</Words>
  <Application>Microsoft Office PowerPoint</Application>
  <PresentationFormat>Широкоэкранный</PresentationFormat>
  <Paragraphs>25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Montserrat</vt:lpstr>
      <vt:lpstr>Times New Roman</vt:lpstr>
      <vt:lpstr>6_Тема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РАЗВИТИЕ ЕДИНОГО ОБРАЗОВАТЕЛЬНОГО ПРОСТРАНСТВА НА ТЕРРИТОРИИ НАНАЙСКОГО МУНЦИПАЛЬНОГО РАЙОНА</dc:title>
  <dc:creator>Admin</dc:creator>
  <cp:lastModifiedBy>relotech</cp:lastModifiedBy>
  <cp:revision>124</cp:revision>
  <dcterms:created xsi:type="dcterms:W3CDTF">2023-08-26T00:09:20Z</dcterms:created>
  <dcterms:modified xsi:type="dcterms:W3CDTF">2026-03-30T07:53:20Z</dcterms:modified>
</cp:coreProperties>
</file>