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376" r:id="rId3"/>
    <p:sldId id="386" r:id="rId4"/>
    <p:sldId id="387" r:id="rId5"/>
    <p:sldId id="388" r:id="rId6"/>
    <p:sldId id="385" r:id="rId7"/>
    <p:sldId id="276" r:id="rId8"/>
    <p:sldId id="284" r:id="rId9"/>
    <p:sldId id="269" r:id="rId10"/>
    <p:sldId id="48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089"/>
    <a:srgbClr val="53B6B1"/>
    <a:srgbClr val="0B6D6D"/>
    <a:srgbClr val="E6E6E6"/>
    <a:srgbClr val="26C4B9"/>
    <a:srgbClr val="1FA199"/>
    <a:srgbClr val="074241"/>
    <a:srgbClr val="FFFFFF"/>
    <a:srgbClr val="3EDACF"/>
    <a:srgbClr val="1A9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5" autoAdjust="0"/>
    <p:restoredTop sz="86497" autoAdjust="0"/>
  </p:normalViewPr>
  <p:slideViewPr>
    <p:cSldViewPr snapToGrid="0">
      <p:cViewPr varScale="1">
        <p:scale>
          <a:sx n="96" d="100"/>
          <a:sy n="96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89B3-EE01-4375-85DC-3A64A0669194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3A0DA-C7DD-48DB-9667-1CDE0A8C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B03E-836C-425D-910D-CD746B8211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B4EB4-A99C-CD5B-B240-498455DB7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65186F-3842-F34A-8A0C-E79E914D9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A21000C-C76F-8CD0-9F46-1129AC232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95BDC2-B4C5-5674-A20F-41DFD1DC4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B03E-836C-425D-910D-CD746B8211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5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68444-D1DB-B510-B50E-ACCC44FE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FA9C15-B4E5-CDD8-0292-DB8801DB4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618D245-E192-7CD4-416A-34E21F8A2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463A13-D071-030C-253B-9D966CBF2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B03E-836C-425D-910D-CD746B8211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5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51170-7BC4-42DA-8521-F9B1869BBB2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5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7F7C1-E6B9-4D8F-912B-0C5A1FF93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215AE5-E4D4-4016-87B6-4C9AE00F5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F59A7-C001-49F2-BB52-2F0018FE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F1BDD-0747-4CEF-870F-5B0DAC29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D1F46-5C68-4D9C-B3BC-2A04A726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0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0A753-E01B-4F65-8C3F-14E83DEB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115F05-5A1C-4B2F-BF42-66CD29EC6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7CE70-FE1A-477B-84C1-0F5CB679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79371-2D77-4F78-A7DE-72DC2E73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D7784-51E5-43DA-852E-B3A9F37B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1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0EF19F-2F53-42E9-B056-4B614AC15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EDAFD0-B97A-43B9-8E21-2111E6371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36D0E-FD83-4214-96F6-EE3A2DD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5D792-5ED2-4B60-AB5D-E91116E7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19ED7-FD41-4D30-AD25-D585F0C1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2B4C1-E2BE-4B6F-B3D8-14500579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5540C-93CD-4471-A281-66DD23DA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B3FBF-244A-43BE-9B69-0E44A0EE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E5184-2E27-4FCE-978C-4202AFBF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501B3A-BC6C-407C-A49F-75E6E6D0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357D0-B03D-44B3-9EFF-5BBFD98E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16E39B-F4BF-48F2-A840-3BB4FAD1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289AE-7430-4AA5-9847-0C6408AE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A12A9-5F0A-4671-8D5D-C057C11A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28752A-A0F1-478F-8E12-C12BA5FF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0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96564-FB2D-4DFA-904A-5DF8019C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B1B-B140-4040-8A66-37C125FF8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A9D827-9162-421E-8842-3C9DFC3DB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B516A-AE13-4578-AA47-B1FA3651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DCADDA-2360-460F-AE46-FBA988D6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E5D3CB-B50F-4D2C-B621-03A10D68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9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CFFF1-F4A0-4F65-AB04-F3047ED1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DACFC-4B5F-473F-AF6C-B0460F1F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B4A62-7230-48A3-A5E7-5EBC59BB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F034B1-8547-443F-BFDF-92372DDC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DB8167-56D3-4A45-BC83-3220A5155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8F3B0F-54B3-4070-AFC7-6DF85AAE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0C62EE-7C80-41B4-928E-127DB04F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B8E604-DF56-4210-8B56-DC5B276E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AE00F-E601-4F2F-9876-B8BEE349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01ADD7-3054-4A47-88EB-52C7E7F4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2A273C-1AAF-4509-8CB8-B5E0B05B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3ECC69-B003-493C-A5A1-5221415A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C16800-D716-4CFD-BE3A-C59A6D90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05789E-C817-4AEB-8254-6F164696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993EDB-35DE-4DEA-9720-32220B4B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6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CE245-C647-4513-B3E6-C1F8CCF7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442A7-8B10-4FDF-9614-F48EFC280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E6ABE8-DFCE-480F-9214-2214330F8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DE4A1-1E09-46B8-B0C7-CD44209D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AE75D0-AA2B-4A5E-A766-6C8A5682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E1CC1F-8C9F-4BC4-9583-E819873B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1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DFC51-57D3-4FD3-B035-9C3AF852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E559D6-A540-4BA4-B322-044098F0F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324A12-FF53-4336-979D-4F89DB55D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F64F4A-8BE0-4CFC-B3B8-E9014F63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96FBD0-82E8-4B61-85E6-6D7E9D5A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45FD40-8764-48EC-BEF9-9EDFAB97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4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60808-39F4-4140-B140-E57284CD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6049CE-BC90-46D2-963F-CFAD17954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953D0-1499-4B91-9042-DA97DB7CC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CE61-8FCB-48B4-AAE1-7797A22287E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34795-09C6-4228-964F-CF366D4C1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FA0D1B-E462-46A0-ABF4-721D03EB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D3A2-E927-4E01-9867-63FF8B88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5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.khabkrai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s://zemteacher.apkpro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10">
            <a:extLst>
              <a:ext uri="{FF2B5EF4-FFF2-40B4-BE49-F238E27FC236}">
                <a16:creationId xmlns:a16="http://schemas.microsoft.com/office/drawing/2014/main" id="{F8C6C24E-C52A-4BDF-90C1-6407BBC232D5}"/>
              </a:ext>
            </a:extLst>
          </p:cNvPr>
          <p:cNvSpPr/>
          <p:nvPr/>
        </p:nvSpPr>
        <p:spPr>
          <a:xfrm rot="10800000">
            <a:off x="-10500" y="-19050"/>
            <a:ext cx="2952750" cy="6877050"/>
          </a:xfrm>
          <a:custGeom>
            <a:avLst/>
            <a:gdLst/>
            <a:ahLst/>
            <a:cxnLst/>
            <a:rect l="l" t="t" r="r" b="b"/>
            <a:pathLst>
              <a:path w="2952750" h="6877050" extrusionOk="0">
                <a:moveTo>
                  <a:pt x="0" y="19050"/>
                </a:moveTo>
                <a:lnTo>
                  <a:pt x="1009650" y="2324100"/>
                </a:lnTo>
                <a:lnTo>
                  <a:pt x="2114550" y="3962400"/>
                </a:lnTo>
                <a:lnTo>
                  <a:pt x="1238250" y="5181600"/>
                </a:lnTo>
                <a:lnTo>
                  <a:pt x="2057400" y="6877050"/>
                </a:lnTo>
                <a:lnTo>
                  <a:pt x="2952750" y="6877050"/>
                </a:lnTo>
                <a:lnTo>
                  <a:pt x="295275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B6D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2;p10">
            <a:extLst>
              <a:ext uri="{FF2B5EF4-FFF2-40B4-BE49-F238E27FC236}">
                <a16:creationId xmlns:a16="http://schemas.microsoft.com/office/drawing/2014/main" id="{9BB49C23-A84F-417C-9430-FA3D4E3FA9A0}"/>
              </a:ext>
            </a:extLst>
          </p:cNvPr>
          <p:cNvSpPr/>
          <p:nvPr/>
        </p:nvSpPr>
        <p:spPr>
          <a:xfrm>
            <a:off x="9258300" y="-38100"/>
            <a:ext cx="2952750" cy="6877050"/>
          </a:xfrm>
          <a:custGeom>
            <a:avLst/>
            <a:gdLst/>
            <a:ahLst/>
            <a:cxnLst/>
            <a:rect l="l" t="t" r="r" b="b"/>
            <a:pathLst>
              <a:path w="2952750" h="6877050" extrusionOk="0">
                <a:moveTo>
                  <a:pt x="0" y="19050"/>
                </a:moveTo>
                <a:lnTo>
                  <a:pt x="1009650" y="2324100"/>
                </a:lnTo>
                <a:lnTo>
                  <a:pt x="2114550" y="3962400"/>
                </a:lnTo>
                <a:lnTo>
                  <a:pt x="1238250" y="5181600"/>
                </a:lnTo>
                <a:lnTo>
                  <a:pt x="2057400" y="6877050"/>
                </a:lnTo>
                <a:lnTo>
                  <a:pt x="2952750" y="6877050"/>
                </a:lnTo>
                <a:lnTo>
                  <a:pt x="295275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B6D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2834D535-BADC-4008-B988-A48751428F37}"/>
              </a:ext>
            </a:extLst>
          </p:cNvPr>
          <p:cNvSpPr/>
          <p:nvPr/>
        </p:nvSpPr>
        <p:spPr>
          <a:xfrm>
            <a:off x="80432" y="2282688"/>
            <a:ext cx="1875065" cy="2282688"/>
          </a:xfrm>
          <a:custGeom>
            <a:avLst/>
            <a:gdLst/>
            <a:ahLst/>
            <a:cxnLst/>
            <a:rect l="l" t="t" r="r" b="b"/>
            <a:pathLst>
              <a:path w="1051560" h="1280160" extrusionOk="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5F7FC"/>
              </a:gs>
              <a:gs pos="52999">
                <a:srgbClr val="1FA199"/>
              </a:gs>
              <a:gs pos="83000">
                <a:srgbClr val="02746E"/>
              </a:gs>
              <a:gs pos="100000">
                <a:srgbClr val="1FA19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4;p10">
            <a:extLst>
              <a:ext uri="{FF2B5EF4-FFF2-40B4-BE49-F238E27FC236}">
                <a16:creationId xmlns:a16="http://schemas.microsoft.com/office/drawing/2014/main" id="{CAA2BA38-5F89-4722-85E1-A024406659B5}"/>
              </a:ext>
            </a:extLst>
          </p:cNvPr>
          <p:cNvSpPr/>
          <p:nvPr/>
        </p:nvSpPr>
        <p:spPr>
          <a:xfrm>
            <a:off x="1957690" y="4565374"/>
            <a:ext cx="1875065" cy="2282688"/>
          </a:xfrm>
          <a:custGeom>
            <a:avLst/>
            <a:gdLst/>
            <a:ahLst/>
            <a:cxnLst/>
            <a:rect l="l" t="t" r="r" b="b"/>
            <a:pathLst>
              <a:path w="1051560" h="1280160" extrusionOk="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5F7FC"/>
              </a:gs>
              <a:gs pos="52999">
                <a:srgbClr val="1FA199"/>
              </a:gs>
              <a:gs pos="83000">
                <a:srgbClr val="02746E"/>
              </a:gs>
              <a:gs pos="100000">
                <a:srgbClr val="1FA19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9;p10">
            <a:extLst>
              <a:ext uri="{FF2B5EF4-FFF2-40B4-BE49-F238E27FC236}">
                <a16:creationId xmlns:a16="http://schemas.microsoft.com/office/drawing/2014/main" id="{9D70D9F6-FC1E-4F40-9BF9-59A0669776DF}"/>
              </a:ext>
            </a:extLst>
          </p:cNvPr>
          <p:cNvSpPr/>
          <p:nvPr/>
        </p:nvSpPr>
        <p:spPr>
          <a:xfrm>
            <a:off x="8389040" y="0"/>
            <a:ext cx="1875065" cy="2282688"/>
          </a:xfrm>
          <a:custGeom>
            <a:avLst/>
            <a:gdLst/>
            <a:ahLst/>
            <a:cxnLst/>
            <a:rect l="l" t="t" r="r" b="b"/>
            <a:pathLst>
              <a:path w="1051560" h="1280160" extrusionOk="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5F7FC"/>
              </a:gs>
              <a:gs pos="52999">
                <a:srgbClr val="1FA199"/>
              </a:gs>
              <a:gs pos="83000">
                <a:srgbClr val="02746E"/>
              </a:gs>
              <a:gs pos="100000">
                <a:srgbClr val="1FA19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0;p10">
            <a:extLst>
              <a:ext uri="{FF2B5EF4-FFF2-40B4-BE49-F238E27FC236}">
                <a16:creationId xmlns:a16="http://schemas.microsoft.com/office/drawing/2014/main" id="{E2222D54-A9D2-4D19-8F73-D58F1EF160C6}"/>
              </a:ext>
            </a:extLst>
          </p:cNvPr>
          <p:cNvSpPr/>
          <p:nvPr/>
        </p:nvSpPr>
        <p:spPr>
          <a:xfrm>
            <a:off x="10271365" y="2282687"/>
            <a:ext cx="1875065" cy="2282688"/>
          </a:xfrm>
          <a:custGeom>
            <a:avLst/>
            <a:gdLst/>
            <a:ahLst/>
            <a:cxnLst/>
            <a:rect l="l" t="t" r="r" b="b"/>
            <a:pathLst>
              <a:path w="1051560" h="1280160" extrusionOk="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FA199"/>
              </a:gs>
              <a:gs pos="33000">
                <a:srgbClr val="02746E"/>
              </a:gs>
              <a:gs pos="66000">
                <a:srgbClr val="1FA199"/>
              </a:gs>
              <a:gs pos="100000">
                <a:srgbClr val="F5F7F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1;p10">
            <a:extLst>
              <a:ext uri="{FF2B5EF4-FFF2-40B4-BE49-F238E27FC236}">
                <a16:creationId xmlns:a16="http://schemas.microsoft.com/office/drawing/2014/main" id="{B9E9FAE1-AF4D-4AB0-BC3F-2861B198B571}"/>
              </a:ext>
            </a:extLst>
          </p:cNvPr>
          <p:cNvSpPr/>
          <p:nvPr/>
        </p:nvSpPr>
        <p:spPr>
          <a:xfrm>
            <a:off x="589194" y="0"/>
            <a:ext cx="1875065" cy="2282688"/>
          </a:xfrm>
          <a:custGeom>
            <a:avLst/>
            <a:gdLst/>
            <a:ahLst/>
            <a:cxnLst/>
            <a:rect l="l" t="t" r="r" b="b"/>
            <a:pathLst>
              <a:path w="1051560" h="1280160" extrusionOk="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5F7FC"/>
              </a:gs>
              <a:gs pos="52999">
                <a:srgbClr val="1FA199"/>
              </a:gs>
              <a:gs pos="83000">
                <a:srgbClr val="02746E"/>
              </a:gs>
              <a:gs pos="100000">
                <a:srgbClr val="1FA19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02;p10">
            <a:extLst>
              <a:ext uri="{FF2B5EF4-FFF2-40B4-BE49-F238E27FC236}">
                <a16:creationId xmlns:a16="http://schemas.microsoft.com/office/drawing/2014/main" id="{A5F3B7EA-D32F-4F78-9DAD-770B9E6B414B}"/>
              </a:ext>
            </a:extLst>
          </p:cNvPr>
          <p:cNvSpPr/>
          <p:nvPr/>
        </p:nvSpPr>
        <p:spPr>
          <a:xfrm>
            <a:off x="9763804" y="4560819"/>
            <a:ext cx="1875065" cy="2282688"/>
          </a:xfrm>
          <a:custGeom>
            <a:avLst/>
            <a:gdLst/>
            <a:ahLst/>
            <a:cxnLst/>
            <a:rect l="l" t="t" r="r" b="b"/>
            <a:pathLst>
              <a:path w="1051560" h="1280160" extrusionOk="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5F7FC"/>
              </a:gs>
              <a:gs pos="52999">
                <a:srgbClr val="1FA199"/>
              </a:gs>
              <a:gs pos="83000">
                <a:srgbClr val="02746E"/>
              </a:gs>
              <a:gs pos="100000">
                <a:srgbClr val="1FA19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03;p10">
            <a:extLst>
              <a:ext uri="{FF2B5EF4-FFF2-40B4-BE49-F238E27FC236}">
                <a16:creationId xmlns:a16="http://schemas.microsoft.com/office/drawing/2014/main" id="{9AAE71BE-0899-4A4A-ABF3-4AEA895BDE98}"/>
              </a:ext>
            </a:extLst>
          </p:cNvPr>
          <p:cNvSpPr/>
          <p:nvPr/>
        </p:nvSpPr>
        <p:spPr>
          <a:xfrm>
            <a:off x="589194" y="0"/>
            <a:ext cx="1875065" cy="2282688"/>
          </a:xfrm>
          <a:custGeom>
            <a:avLst/>
            <a:gdLst/>
            <a:ahLst/>
            <a:cxnLst/>
            <a:rect l="l" t="t" r="r" b="b"/>
            <a:pathLst>
              <a:path w="1051560" h="1280160" extrusionOk="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solidFill>
            <a:srgbClr val="1A9D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4;p10">
            <a:extLst>
              <a:ext uri="{FF2B5EF4-FFF2-40B4-BE49-F238E27FC236}">
                <a16:creationId xmlns:a16="http://schemas.microsoft.com/office/drawing/2014/main" id="{1B6856FD-AFCA-4783-8837-9F4917CCF407}"/>
              </a:ext>
            </a:extLst>
          </p:cNvPr>
          <p:cNvSpPr/>
          <p:nvPr/>
        </p:nvSpPr>
        <p:spPr>
          <a:xfrm>
            <a:off x="9763803" y="4567171"/>
            <a:ext cx="1875065" cy="2282688"/>
          </a:xfrm>
          <a:custGeom>
            <a:avLst/>
            <a:gdLst/>
            <a:ahLst/>
            <a:cxnLst/>
            <a:rect l="l" t="t" r="r" b="b"/>
            <a:pathLst>
              <a:path w="1051560" h="1280160" extrusionOk="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solidFill>
            <a:srgbClr val="1A9D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C3DFDB0-20C0-4330-BA87-8DBB0C66FABC}"/>
              </a:ext>
            </a:extLst>
          </p:cNvPr>
          <p:cNvSpPr txBox="1">
            <a:spLocks/>
          </p:cNvSpPr>
          <p:nvPr/>
        </p:nvSpPr>
        <p:spPr>
          <a:xfrm>
            <a:off x="1894010" y="2142699"/>
            <a:ext cx="8312735" cy="2651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B6D6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СТАРТ В ПРОФЕССИИ: </a:t>
            </a:r>
            <a:r>
              <a:rPr lang="ru-RU" sz="3600" b="1" dirty="0">
                <a:solidFill>
                  <a:srgbClr val="0B6D6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ВОЗМОЖНОСТИ ТРУДОУСТРОЙСТВА И МЕРЫ ПОДДЕРЖКИ МОЛОДЫХ ПЕДАГОГОВ</a:t>
            </a:r>
            <a:endParaRPr lang="ru-RU" sz="3600" b="1" dirty="0">
              <a:solidFill>
                <a:srgbClr val="0B6D6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25ED0F-CA55-4935-928F-490BD27487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119" y="497078"/>
            <a:ext cx="1259762" cy="128853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2C7093E-CDBE-02D1-17C4-9A3F4DD90E42}"/>
              </a:ext>
            </a:extLst>
          </p:cNvPr>
          <p:cNvSpPr txBox="1">
            <a:spLocks/>
          </p:cNvSpPr>
          <p:nvPr/>
        </p:nvSpPr>
        <p:spPr>
          <a:xfrm>
            <a:off x="6725881" y="5927355"/>
            <a:ext cx="3854881" cy="911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B6D6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Начальник отдела аттестации и повышения квалификации министерства образования и науки Хабаровского края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B1AD0F-003A-DD85-2966-B2E1690666CE}"/>
              </a:ext>
            </a:extLst>
          </p:cNvPr>
          <p:cNvSpPr txBox="1">
            <a:spLocks/>
          </p:cNvSpPr>
          <p:nvPr/>
        </p:nvSpPr>
        <p:spPr>
          <a:xfrm>
            <a:off x="3521601" y="5927355"/>
            <a:ext cx="3276677" cy="620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B6D6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Шубина Светлана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83728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C4425-CE94-3A8F-CD85-87CE133E775F}"/>
              </a:ext>
            </a:extLst>
          </p:cNvPr>
          <p:cNvSpPr txBox="1"/>
          <p:nvPr/>
        </p:nvSpPr>
        <p:spPr>
          <a:xfrm>
            <a:off x="2045805" y="277520"/>
            <a:ext cx="8100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 </a:t>
            </a:r>
            <a:r>
              <a:rPr lang="ru-RU" sz="20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ШАГИ</a:t>
            </a:r>
            <a:r>
              <a:rPr lang="ru-RU" sz="20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14A5F-92F2-0DB5-1B3D-133EBD9DAA98}"/>
              </a:ext>
            </a:extLst>
          </p:cNvPr>
          <p:cNvSpPr txBox="1"/>
          <p:nvPr/>
        </p:nvSpPr>
        <p:spPr>
          <a:xfrm>
            <a:off x="122829" y="1031755"/>
            <a:ext cx="110686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Получи диплом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Обратись в управление образования своего района или на сайт 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minobr.khabkrai.ru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подбора вакансии, либо на портал «Работа в России»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трудоустройстве проверь, что Вам положена выплата как «молодому специалисту», напиши заявление на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единовременное пособие (8 окладов)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работаешь в сельской местности — оформи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компенсацию ЖКУ (100%)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снимаешь жильё — уточни возможность получения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компенсации найма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(до 15 000 руб. в городе, до 7 000 руб. в селе).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 возможность участия в программах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«Сберегательный капитал»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(до 1,5 млн руб.) после отработки необходимого срока,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«Земский учитель»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 млн руб.)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заяви о необходимости закрепления опытного наставника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Вступай в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Ассоциацию молодых педагогов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участвуй в конкурсах и форумах, заявляй о себе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988E6-42A0-A117-459E-18BF47968C19}"/>
              </a:ext>
            </a:extLst>
          </p:cNvPr>
          <p:cNvSpPr txBox="1"/>
          <p:nvPr/>
        </p:nvSpPr>
        <p:spPr>
          <a:xfrm>
            <a:off x="2808373" y="6048878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УДАЧИ!!!</a:t>
            </a:r>
          </a:p>
        </p:txBody>
      </p:sp>
    </p:spTree>
    <p:extLst>
      <p:ext uri="{BB962C8B-B14F-4D97-AF65-F5344CB8AC3E}">
        <p14:creationId xmlns:p14="http://schemas.microsoft.com/office/powerpoint/2010/main" val="113594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20" y="4160438"/>
            <a:ext cx="277082" cy="277082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893612" y="2447490"/>
            <a:ext cx="1858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357</a:t>
            </a:r>
            <a:r>
              <a:rPr lang="ru-RU"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садов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91" y="2454106"/>
            <a:ext cx="534107" cy="53410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429" y="3206469"/>
            <a:ext cx="481758" cy="48175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951" y="2572003"/>
            <a:ext cx="434403" cy="46542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83299" y="2820273"/>
            <a:ext cx="1460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64,9</a:t>
            </a:r>
            <a:r>
              <a:rPr lang="ru-RU" sz="14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детей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04662" y="3196365"/>
            <a:ext cx="2035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СПО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745250" y="3552275"/>
            <a:ext cx="1818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34,3 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студентов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404662" y="2547449"/>
            <a:ext cx="1206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 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892291" y="2835974"/>
            <a:ext cx="156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153,3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детей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80399" y="3211801"/>
            <a:ext cx="210657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>
              <a:lnSpc>
                <a:spcPct val="75000"/>
              </a:lnSpc>
            </a:pP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доп. образования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381241" y="3641895"/>
            <a:ext cx="1460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57,1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детей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337760" y="3109733"/>
            <a:ext cx="583702" cy="512684"/>
            <a:chOff x="7164288" y="4271293"/>
            <a:chExt cx="1224136" cy="1040941"/>
          </a:xfrm>
          <a:effectLst/>
        </p:grpSpPr>
        <p:pic>
          <p:nvPicPr>
            <p:cNvPr id="94" name="Picture 10" descr="http://png.clipart.me/graphics/previews/136/fine-arts-icon-set-in-black_136156349.jp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50" t="153" r="50000" b="71088"/>
            <a:stretch/>
          </p:blipFill>
          <p:spPr bwMode="auto">
            <a:xfrm>
              <a:off x="7348978" y="4271293"/>
              <a:ext cx="823422" cy="104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2" descr="http://png.clipart.me/graphics/previews/214/sports-and-fitness-theme-black-and-white-icons_214393936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6" t="-409" r="24407" b="72894"/>
            <a:stretch/>
          </p:blipFill>
          <p:spPr bwMode="auto">
            <a:xfrm>
              <a:off x="7164288" y="4797152"/>
              <a:ext cx="450005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4" descr="http://us.123rf.com/450wm/chistoprudnaya/chistoprudnaya1309/chistoprudnaya130900020/22606130-elegante-vector-music-icon-set-para-web-y-movil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9" r="24415" b="74285"/>
            <a:stretch/>
          </p:blipFill>
          <p:spPr bwMode="auto">
            <a:xfrm>
              <a:off x="7867091" y="4689200"/>
              <a:ext cx="52133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351160" y="772919"/>
            <a:ext cx="190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787,6</a:t>
            </a:r>
            <a:r>
              <a:rPr lang="ru-RU" sz="28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 км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167601" y="4509568"/>
            <a:ext cx="2816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1 273 </a:t>
            </a:r>
            <a:r>
              <a:rPr lang="ru-RU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человек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7C945FD-D73F-3D56-7BE1-D2CBB109A570}"/>
              </a:ext>
            </a:extLst>
          </p:cNvPr>
          <p:cNvSpPr/>
          <p:nvPr/>
        </p:nvSpPr>
        <p:spPr>
          <a:xfrm>
            <a:off x="269279" y="805772"/>
            <a:ext cx="1971545" cy="421727"/>
          </a:xfrm>
          <a:prstGeom prst="rect">
            <a:avLst/>
          </a:prstGeom>
          <a:solidFill>
            <a:srgbClr val="149089"/>
          </a:solidFill>
          <a:ln>
            <a:solidFill>
              <a:srgbClr val="149089"/>
            </a:solidFill>
          </a:ln>
        </p:spPr>
        <p:txBody>
          <a:bodyPr vert="horz" lIns="82951" tIns="41475" rIns="82951" bIns="41475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pc="-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7C945FD-D73F-3D56-7BE1-D2CBB109A570}"/>
              </a:ext>
            </a:extLst>
          </p:cNvPr>
          <p:cNvSpPr/>
          <p:nvPr/>
        </p:nvSpPr>
        <p:spPr>
          <a:xfrm>
            <a:off x="161361" y="4565089"/>
            <a:ext cx="1971545" cy="421727"/>
          </a:xfrm>
          <a:prstGeom prst="rect">
            <a:avLst/>
          </a:prstGeom>
          <a:solidFill>
            <a:srgbClr val="149089"/>
          </a:solidFill>
          <a:ln>
            <a:solidFill>
              <a:srgbClr val="149089"/>
            </a:solidFill>
          </a:ln>
        </p:spPr>
        <p:txBody>
          <a:bodyPr vert="horz" lIns="82951" tIns="41475" rIns="82951" bIns="41475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pc="-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7C945FD-D73F-3D56-7BE1-D2CBB109A570}"/>
              </a:ext>
            </a:extLst>
          </p:cNvPr>
          <p:cNvSpPr/>
          <p:nvPr/>
        </p:nvSpPr>
        <p:spPr>
          <a:xfrm>
            <a:off x="251612" y="1493578"/>
            <a:ext cx="5339634" cy="431123"/>
          </a:xfrm>
          <a:prstGeom prst="rect">
            <a:avLst/>
          </a:prstGeom>
          <a:solidFill>
            <a:srgbClr val="149089"/>
          </a:solidFill>
          <a:ln>
            <a:solidFill>
              <a:srgbClr val="149089"/>
            </a:solidFill>
          </a:ln>
        </p:spPr>
        <p:txBody>
          <a:bodyPr vert="horz" lIns="82951" tIns="41475" rIns="82951" bIns="41475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pc="-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и контингент организаций образования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699466" y="2058523"/>
            <a:ext cx="2945371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8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8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ru-RU" sz="16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E2F67B4-9A8D-434C-BBDC-0B49DE28B1A2}"/>
              </a:ext>
            </a:extLst>
          </p:cNvPr>
          <p:cNvSpPr/>
          <p:nvPr/>
        </p:nvSpPr>
        <p:spPr>
          <a:xfrm>
            <a:off x="2157835" y="5488203"/>
            <a:ext cx="49925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sz="28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4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и воспитанников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FE344F3-4F47-48E5-AD00-92507A12A70A}"/>
              </a:ext>
            </a:extLst>
          </p:cNvPr>
          <p:cNvSpPr/>
          <p:nvPr/>
        </p:nvSpPr>
        <p:spPr>
          <a:xfrm>
            <a:off x="3575634" y="3886520"/>
            <a:ext cx="1069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ВУЗов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510C53F-BBAC-4F37-A5AE-F1DB829D3B49}"/>
              </a:ext>
            </a:extLst>
          </p:cNvPr>
          <p:cNvSpPr/>
          <p:nvPr/>
        </p:nvSpPr>
        <p:spPr>
          <a:xfrm>
            <a:off x="4063263" y="4157222"/>
            <a:ext cx="1818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46,9 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студентов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5A2A3D-6C56-42C7-A77B-7B3C37C4C75A}"/>
              </a:ext>
            </a:extLst>
          </p:cNvPr>
          <p:cNvSpPr txBox="1"/>
          <p:nvPr/>
        </p:nvSpPr>
        <p:spPr>
          <a:xfrm>
            <a:off x="0" y="12635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B6D6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ХАБАРОВСКИЙ КРАЙ</a:t>
            </a:r>
            <a:endParaRPr lang="ru-RU" sz="3200" b="1" dirty="0">
              <a:solidFill>
                <a:srgbClr val="0B6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7C945FD-D73F-3D56-7BE1-D2CBB109A570}"/>
              </a:ext>
            </a:extLst>
          </p:cNvPr>
          <p:cNvSpPr/>
          <p:nvPr/>
        </p:nvSpPr>
        <p:spPr>
          <a:xfrm>
            <a:off x="135800" y="5176104"/>
            <a:ext cx="1971545" cy="421727"/>
          </a:xfrm>
          <a:prstGeom prst="rect">
            <a:avLst/>
          </a:prstGeom>
          <a:solidFill>
            <a:srgbClr val="149089"/>
          </a:solidFill>
          <a:ln>
            <a:solidFill>
              <a:srgbClr val="149089"/>
            </a:solidFill>
          </a:ln>
        </p:spPr>
        <p:txBody>
          <a:bodyPr vert="horz" lIns="82951" tIns="41475" rIns="82951" bIns="41475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pc="-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157835" y="5032898"/>
            <a:ext cx="4075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ru-RU" sz="16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работников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204131" y="6006753"/>
            <a:ext cx="3063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28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ru-RU" sz="1600" dirty="0">
              <a:solidFill>
                <a:srgbClr val="0B6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2951BE-A060-604C-F50F-64AA5AE047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35" y="1362456"/>
            <a:ext cx="3158551" cy="5448238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2E1E7-1CD1-3FC3-72A0-9FA3C0C2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3442" y="4968906"/>
            <a:ext cx="2124323" cy="1417311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27F2F3F-B164-BF1A-F8AA-3DB656AC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316" y="1122744"/>
            <a:ext cx="1960105" cy="1352239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83FFCE-9012-18E9-8D65-DBC229D9A0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6996" y="3027058"/>
            <a:ext cx="2156913" cy="14379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4E68E3-4921-DAE7-3C2A-8D75352CE2F9}"/>
              </a:ext>
            </a:extLst>
          </p:cNvPr>
          <p:cNvSpPr/>
          <p:nvPr/>
        </p:nvSpPr>
        <p:spPr>
          <a:xfrm>
            <a:off x="133134" y="5952677"/>
            <a:ext cx="1945984" cy="693463"/>
          </a:xfrm>
          <a:prstGeom prst="rect">
            <a:avLst/>
          </a:prstGeom>
          <a:solidFill>
            <a:srgbClr val="149089"/>
          </a:solidFill>
          <a:ln>
            <a:solidFill>
              <a:srgbClr val="149089"/>
            </a:solidFill>
          </a:ln>
        </p:spPr>
        <p:txBody>
          <a:bodyPr vert="horz" lIns="82951" tIns="41475" rIns="82951" bIns="41475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spc="-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МОЛОДЫХ ПЕДАГОГОВ В ВОЗРАСТЕ до 35 лет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D6E94D-BAD2-95F7-3749-51AD803AFD41}"/>
              </a:ext>
            </a:extLst>
          </p:cNvPr>
          <p:cNvSpPr/>
          <p:nvPr/>
        </p:nvSpPr>
        <p:spPr>
          <a:xfrm>
            <a:off x="6359322" y="2033339"/>
            <a:ext cx="3740349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востребованы:</a:t>
            </a:r>
          </a:p>
          <a:p>
            <a:pPr algn="ctr">
              <a:lnSpc>
                <a:spcPct val="75000"/>
              </a:lnSpc>
            </a:pP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математики, физики, химии, русского и иностранного языков, начальных классов, узкие специалисты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359712-0139-0072-B424-BFF5AFE5980F}"/>
              </a:ext>
            </a:extLst>
          </p:cNvPr>
          <p:cNvSpPr/>
          <p:nvPr/>
        </p:nvSpPr>
        <p:spPr>
          <a:xfrm>
            <a:off x="6125434" y="892256"/>
            <a:ext cx="3619815" cy="115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75000"/>
              </a:lnSpc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sz="20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гарантированных рабочих мест для трудоустройства ежегодно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F7EC70-B476-19B9-08BE-44518F71ABBD}"/>
              </a:ext>
            </a:extLst>
          </p:cNvPr>
          <p:cNvSpPr/>
          <p:nvPr/>
        </p:nvSpPr>
        <p:spPr>
          <a:xfrm>
            <a:off x="6344145" y="5415913"/>
            <a:ext cx="3602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рост и развитие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DA79EA-5C89-0745-C6F3-67FD5EFCE33F}"/>
              </a:ext>
            </a:extLst>
          </p:cNvPr>
          <p:cNvSpPr/>
          <p:nvPr/>
        </p:nvSpPr>
        <p:spPr>
          <a:xfrm>
            <a:off x="6277060" y="3295365"/>
            <a:ext cx="3666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</a:t>
            </a:r>
          </a:p>
          <a:p>
            <a:pPr algn="ctr">
              <a:lnSpc>
                <a:spcPct val="75000"/>
              </a:lnSpc>
            </a:pP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 специалистов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AA2CE0-7B1A-972A-C3EF-FBAA7042BE1C}"/>
              </a:ext>
            </a:extLst>
          </p:cNvPr>
          <p:cNvSpPr/>
          <p:nvPr/>
        </p:nvSpPr>
        <p:spPr>
          <a:xfrm>
            <a:off x="6358239" y="4733608"/>
            <a:ext cx="3666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</a:t>
            </a:r>
            <a:endParaRPr lang="ru-RU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6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C93F9-51FE-9A94-3128-3C2007AAB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6CA78-7F80-425D-5B74-F296C75E42DB}"/>
              </a:ext>
            </a:extLst>
          </p:cNvPr>
          <p:cNvSpPr txBox="1">
            <a:spLocks/>
          </p:cNvSpPr>
          <p:nvPr/>
        </p:nvSpPr>
        <p:spPr>
          <a:xfrm>
            <a:off x="268157" y="238649"/>
            <a:ext cx="10403854" cy="680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1FA199"/>
                </a:solidFill>
                <a:latin typeface="+mj-lt"/>
                <a:ea typeface="Play"/>
                <a:cs typeface="Play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ru-RU" sz="3200" b="1" dirty="0">
                <a:solidFill>
                  <a:srgbClr val="0B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КРАЕВЫЕ МЕРЫ ПОДДЕРЖКИ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5548BA-A5F6-FFC7-14DE-E6146C797B00}"/>
              </a:ext>
            </a:extLst>
          </p:cNvPr>
          <p:cNvSpPr/>
          <p:nvPr/>
        </p:nvSpPr>
        <p:spPr>
          <a:xfrm>
            <a:off x="165880" y="960155"/>
            <a:ext cx="11540846" cy="976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2200"/>
              </a:lnSpc>
              <a:buClr>
                <a:srgbClr val="D9343B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Подъемные в размере </a:t>
            </a:r>
            <a:r>
              <a:rPr lang="ru-RU" sz="3200" dirty="0">
                <a:solidFill>
                  <a:srgbClr val="C00000"/>
                </a:solidFill>
              </a:rPr>
              <a:t>8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должностных окладов</a:t>
            </a:r>
          </a:p>
          <a:p>
            <a:pPr>
              <a:lnSpc>
                <a:spcPts val="2200"/>
              </a:lnSpc>
              <a:buClr>
                <a:srgbClr val="D9343B"/>
              </a:buClr>
              <a:buSzPct val="120000"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ts val="2200"/>
              </a:lnSpc>
              <a:buClr>
                <a:srgbClr val="D9343B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Повышающий коэффициент </a:t>
            </a:r>
            <a:r>
              <a:rPr lang="ru-RU" sz="3200" dirty="0">
                <a:solidFill>
                  <a:srgbClr val="C00000"/>
                </a:solidFill>
              </a:rPr>
              <a:t>35%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в первые 3 года работы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8A060A-9634-5503-383C-6832EF84EA06}"/>
              </a:ext>
            </a:extLst>
          </p:cNvPr>
          <p:cNvSpPr/>
          <p:nvPr/>
        </p:nvSpPr>
        <p:spPr>
          <a:xfrm>
            <a:off x="184267" y="1803353"/>
            <a:ext cx="11540846" cy="1540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D9343B"/>
              </a:buClr>
              <a:buSzPct val="120000"/>
            </a:pP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ts val="2200"/>
              </a:lnSpc>
              <a:buClr>
                <a:srgbClr val="D9343B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Компенсация на оплату ЖКУ </a:t>
            </a:r>
            <a:r>
              <a:rPr lang="ru-RU" sz="3200" i="1" u="sng" dirty="0">
                <a:solidFill>
                  <a:schemeClr val="accent6">
                    <a:lumMod val="75000"/>
                  </a:schemeClr>
                </a:solidFill>
              </a:rPr>
              <a:t>в сельской местности</a:t>
            </a:r>
          </a:p>
          <a:p>
            <a:pPr marL="380990" indent="-380990">
              <a:lnSpc>
                <a:spcPts val="2200"/>
              </a:lnSpc>
              <a:buClr>
                <a:srgbClr val="D9343B"/>
              </a:buClr>
              <a:buSzPct val="120000"/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ts val="2200"/>
              </a:lnSpc>
              <a:buClr>
                <a:srgbClr val="D9343B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Повышающий коэффициент </a:t>
            </a:r>
            <a:r>
              <a:rPr lang="ru-RU" sz="3200" dirty="0">
                <a:solidFill>
                  <a:srgbClr val="C00000"/>
                </a:solidFill>
              </a:rPr>
              <a:t>25</a:t>
            </a:r>
            <a:r>
              <a:rPr lang="ru-RU" sz="3200" baseline="300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%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за работу </a:t>
            </a:r>
            <a:r>
              <a:rPr lang="ru-RU" sz="3200" i="1" u="sng" dirty="0">
                <a:solidFill>
                  <a:schemeClr val="accent6">
                    <a:lumMod val="75000"/>
                  </a:schemeClr>
                </a:solidFill>
              </a:rPr>
              <a:t>в сельской местности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CA0FE2-76F9-5987-04E3-CFF0CDC6E574}"/>
              </a:ext>
            </a:extLst>
          </p:cNvPr>
          <p:cNvSpPr txBox="1">
            <a:spLocks/>
          </p:cNvSpPr>
          <p:nvPr/>
        </p:nvSpPr>
        <p:spPr>
          <a:xfrm>
            <a:off x="268157" y="3337982"/>
            <a:ext cx="10403854" cy="680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1FA199"/>
                </a:solidFill>
                <a:latin typeface="+mj-lt"/>
                <a:ea typeface="Play"/>
                <a:cs typeface="Play"/>
              </a:defRPr>
            </a:lvl1pPr>
          </a:lstStyle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C00000"/>
                </a:solidFill>
              </a:rPr>
              <a:t>+ ДОПОЛНИТЕЛЬНЫЕ МЕРЫ с 2026 года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6ACE4C-2C51-F37A-7F00-7E4DB38FB2E7}"/>
              </a:ext>
            </a:extLst>
          </p:cNvPr>
          <p:cNvSpPr/>
          <p:nvPr/>
        </p:nvSpPr>
        <p:spPr>
          <a:xfrm>
            <a:off x="656342" y="4018890"/>
            <a:ext cx="4357994" cy="69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Clr>
                <a:srgbClr val="D9343B"/>
              </a:buClr>
              <a:buSzPct val="120000"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Компенсация части найма частного жилья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39BD9E-1A2E-5412-4D95-CA44A9A2581A}"/>
              </a:ext>
            </a:extLst>
          </p:cNvPr>
          <p:cNvSpPr/>
          <p:nvPr/>
        </p:nvSpPr>
        <p:spPr>
          <a:xfrm>
            <a:off x="681786" y="4753989"/>
            <a:ext cx="2416504" cy="1056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Компенсация</a:t>
            </a:r>
          </a:p>
          <a:p>
            <a:pPr marL="0" marR="0" lvl="0" indent="0" algn="ctr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(село)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A153E-30B5-91FF-D162-187672E93A02}"/>
              </a:ext>
            </a:extLst>
          </p:cNvPr>
          <p:cNvSpPr txBox="1"/>
          <p:nvPr/>
        </p:nvSpPr>
        <p:spPr>
          <a:xfrm>
            <a:off x="419806" y="5851155"/>
            <a:ext cx="2755192" cy="75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br>
              <a:rPr lang="ru-RU" sz="2000" cap="all" dirty="0">
                <a:cs typeface="Arial" panose="020B0604020202020204" pitchFamily="34" charset="0"/>
              </a:rPr>
            </a:br>
            <a:r>
              <a:rPr lang="ru-RU" sz="2400" b="1" cap="all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до</a:t>
            </a:r>
            <a:r>
              <a:rPr lang="ru-RU" sz="3600" b="1" cap="all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3200" b="1" cap="all" dirty="0">
                <a:solidFill>
                  <a:srgbClr val="C00000"/>
                </a:solidFill>
                <a:cs typeface="Arial" panose="020B0604020202020204" pitchFamily="34" charset="0"/>
              </a:rPr>
              <a:t>7,0</a:t>
            </a: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тыс. </a:t>
            </a: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₽</a:t>
            </a:r>
            <a:endParaRPr lang="ru-RU" sz="3200" b="1" cap="all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5E06D08-520A-8140-CB3E-368140DDB832}"/>
              </a:ext>
            </a:extLst>
          </p:cNvPr>
          <p:cNvSpPr/>
          <p:nvPr/>
        </p:nvSpPr>
        <p:spPr>
          <a:xfrm>
            <a:off x="3410232" y="4743233"/>
            <a:ext cx="2416504" cy="10564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Компенсация</a:t>
            </a:r>
          </a:p>
          <a:p>
            <a:pPr marL="0" marR="0" lvl="0" indent="0" algn="ctr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(ГОРОД)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279EE-E0D1-E896-C45A-B4C32602B690}"/>
              </a:ext>
            </a:extLst>
          </p:cNvPr>
          <p:cNvSpPr txBox="1"/>
          <p:nvPr/>
        </p:nvSpPr>
        <p:spPr>
          <a:xfrm>
            <a:off x="3240888" y="5845244"/>
            <a:ext cx="2755192" cy="707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br>
              <a:rPr lang="ru-RU" sz="2000" cap="all" dirty="0">
                <a:cs typeface="Arial" panose="020B0604020202020204" pitchFamily="34" charset="0"/>
              </a:rPr>
            </a:br>
            <a:r>
              <a:rPr lang="ru-RU" sz="2400" cap="all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ru-RU" sz="3200" b="1" cap="all" dirty="0">
                <a:solidFill>
                  <a:srgbClr val="C00000"/>
                </a:solidFill>
                <a:cs typeface="Arial" panose="020B0604020202020204" pitchFamily="34" charset="0"/>
              </a:rPr>
              <a:t>15,0</a:t>
            </a: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тыс. </a:t>
            </a:r>
            <a:r>
              <a:rPr lang="ru-RU" sz="3200" b="1" cap="all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₽</a:t>
            </a:r>
            <a:endParaRPr lang="ru-RU" sz="3200" b="1" cap="all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5F4A64-1A0F-3690-9280-21EE7F48D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95" y="3507484"/>
            <a:ext cx="4471931" cy="28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0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B29B20-853F-4E5E-F5DE-40800AAAC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98" t="8159" r="25560" b="5273"/>
          <a:stretch>
            <a:fillRect/>
          </a:stretch>
        </p:blipFill>
        <p:spPr>
          <a:xfrm>
            <a:off x="300251" y="354842"/>
            <a:ext cx="5991367" cy="61483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25248-6E6D-38B2-AF31-D8DBEA43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87" t="8259" r="25672" b="5174"/>
          <a:stretch>
            <a:fillRect/>
          </a:stretch>
        </p:blipFill>
        <p:spPr>
          <a:xfrm>
            <a:off x="6623714" y="354842"/>
            <a:ext cx="5268035" cy="6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8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63E78-FB0B-6D19-F402-5AC07B029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87" t="7959" r="25112" b="5473"/>
          <a:stretch>
            <a:fillRect/>
          </a:stretch>
        </p:blipFill>
        <p:spPr>
          <a:xfrm>
            <a:off x="136477" y="313898"/>
            <a:ext cx="5540992" cy="59367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873FB2-73D8-2F25-1634-96F387CCA4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58" t="8856" r="25113" b="4576"/>
          <a:stretch>
            <a:fillRect/>
          </a:stretch>
        </p:blipFill>
        <p:spPr>
          <a:xfrm>
            <a:off x="5909479" y="313897"/>
            <a:ext cx="5977719" cy="59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5C057-5409-AB1E-3156-899F7944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7D4BB1D-18CC-893C-D92D-46D333613C2C}"/>
              </a:ext>
            </a:extLst>
          </p:cNvPr>
          <p:cNvSpPr/>
          <p:nvPr/>
        </p:nvSpPr>
        <p:spPr>
          <a:xfrm>
            <a:off x="13814877" y="5451793"/>
            <a:ext cx="1858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357</a:t>
            </a:r>
            <a:r>
              <a:rPr lang="ru-RU"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садов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7E1CF1A-7A89-D45D-4ED1-07CF62F725FD}"/>
              </a:ext>
            </a:extLst>
          </p:cNvPr>
          <p:cNvSpPr txBox="1">
            <a:spLocks/>
          </p:cNvSpPr>
          <p:nvPr/>
        </p:nvSpPr>
        <p:spPr>
          <a:xfrm>
            <a:off x="268158" y="238649"/>
            <a:ext cx="5736122" cy="680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1FA199"/>
                </a:solidFill>
                <a:latin typeface="+mj-lt"/>
                <a:ea typeface="Play"/>
                <a:cs typeface="Play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B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ПЕДАГОГИЧЕСКИХ </a:t>
            </a:r>
          </a:p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B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AE2A09-44D7-0556-2F19-87F9E73FAA23}"/>
              </a:ext>
            </a:extLst>
          </p:cNvPr>
          <p:cNvSpPr/>
          <p:nvPr/>
        </p:nvSpPr>
        <p:spPr>
          <a:xfrm>
            <a:off x="1274946" y="3083896"/>
            <a:ext cx="3194263" cy="47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3923">
              <a:lnSpc>
                <a:spcPct val="75000"/>
              </a:lnSpc>
            </a:pPr>
            <a:r>
              <a:rPr lang="ru-RU" sz="3200" b="1" dirty="0">
                <a:solidFill>
                  <a:srgbClr val="1D5DA3"/>
                </a:solidFill>
                <a:cs typeface="Arial" panose="020B0604020202020204" pitchFamily="34" charset="0"/>
              </a:rPr>
              <a:t>51</a:t>
            </a:r>
            <a:r>
              <a:rPr lang="ru-RU" sz="2400" b="1" dirty="0">
                <a:solidFill>
                  <a:srgbClr val="1D5DA3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1D5DA3"/>
                </a:solidFill>
                <a:cs typeface="Arial" panose="020B0604020202020204" pitchFamily="34" charset="0"/>
              </a:rPr>
              <a:t>"Земский учитель"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FA7F3B-6969-A57C-D872-C1DB546B1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98" y="1312041"/>
            <a:ext cx="2853397" cy="1824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05DC40-B244-6989-3E2C-5A0980EE9968}"/>
              </a:ext>
            </a:extLst>
          </p:cNvPr>
          <p:cNvSpPr txBox="1"/>
          <p:nvPr/>
        </p:nvSpPr>
        <p:spPr>
          <a:xfrm>
            <a:off x="336110" y="5828344"/>
            <a:ext cx="4467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BD582C">
                    <a:lumMod val="75000"/>
                  </a:srgbClr>
                </a:solidFill>
              </a:rPr>
              <a:t>Федеральный портал "Земский учитель"</a:t>
            </a:r>
          </a:p>
          <a:p>
            <a:r>
              <a:rPr lang="en-US" b="1" dirty="0">
                <a:solidFill>
                  <a:srgbClr val="CCDDEA">
                    <a:lumMod val="25000"/>
                  </a:srgbClr>
                </a:solidFill>
                <a:hlinkClick r:id="rId4"/>
              </a:rPr>
              <a:t>https://zemteacher.apkpro.ru/</a:t>
            </a:r>
            <a:endParaRPr lang="ru-RU" b="1" i="1" dirty="0">
              <a:solidFill>
                <a:srgbClr val="BD582C">
                  <a:lumMod val="75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54B42-1ADF-F9DF-611B-A6B058808F99}"/>
              </a:ext>
            </a:extLst>
          </p:cNvPr>
          <p:cNvSpPr txBox="1"/>
          <p:nvPr/>
        </p:nvSpPr>
        <p:spPr>
          <a:xfrm>
            <a:off x="113390" y="3574403"/>
            <a:ext cx="2110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BD582C">
                    <a:lumMod val="75000"/>
                  </a:srgbClr>
                </a:solidFill>
              </a:rPr>
              <a:t>КОМПЕНСАЦИОННАЯ </a:t>
            </a:r>
          </a:p>
          <a:p>
            <a:pPr algn="ctr"/>
            <a:r>
              <a:rPr lang="ru-RU" sz="1600" b="1" dirty="0">
                <a:solidFill>
                  <a:srgbClr val="BD582C">
                    <a:lumMod val="75000"/>
                  </a:srgbClr>
                </a:solidFill>
              </a:rPr>
              <a:t>ВЫПЛАТА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717C8-6CB6-95BD-8FF7-29BA83469E30}"/>
              </a:ext>
            </a:extLst>
          </p:cNvPr>
          <p:cNvSpPr txBox="1"/>
          <p:nvPr/>
        </p:nvSpPr>
        <p:spPr>
          <a:xfrm>
            <a:off x="2590839" y="3504166"/>
            <a:ext cx="1751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1 млн. рублей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C66D6-35DC-3D3F-4124-98FDCCACB605}"/>
              </a:ext>
            </a:extLst>
          </p:cNvPr>
          <p:cNvSpPr txBox="1"/>
          <p:nvPr/>
        </p:nvSpPr>
        <p:spPr>
          <a:xfrm>
            <a:off x="2590839" y="3904276"/>
            <a:ext cx="2495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2 млн. рублей (ДФО)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BCAA70E-D3CF-004F-9C79-8EF8E0023B4E}"/>
              </a:ext>
            </a:extLst>
          </p:cNvPr>
          <p:cNvCxnSpPr>
            <a:endCxn id="13" idx="1"/>
          </p:cNvCxnSpPr>
          <p:nvPr/>
        </p:nvCxnSpPr>
        <p:spPr>
          <a:xfrm flipV="1">
            <a:off x="2213795" y="3704221"/>
            <a:ext cx="377044" cy="11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129B4F-8207-A5F4-CD4E-69D5B3D4D906}"/>
              </a:ext>
            </a:extLst>
          </p:cNvPr>
          <p:cNvSpPr txBox="1"/>
          <p:nvPr/>
        </p:nvSpPr>
        <p:spPr>
          <a:xfrm>
            <a:off x="1572044" y="4320572"/>
            <a:ext cx="279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BD582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 работы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F9CD3-C059-2670-0B99-3A44BB1BB7D7}"/>
              </a:ext>
            </a:extLst>
          </p:cNvPr>
          <p:cNvSpPr txBox="1"/>
          <p:nvPr/>
        </p:nvSpPr>
        <p:spPr>
          <a:xfrm>
            <a:off x="809754" y="4167274"/>
            <a:ext cx="465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=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907418D-E9AE-8C0C-F092-F003B8CD96B2}"/>
              </a:ext>
            </a:extLst>
          </p:cNvPr>
          <p:cNvCxnSpPr/>
          <p:nvPr/>
        </p:nvCxnSpPr>
        <p:spPr>
          <a:xfrm>
            <a:off x="2181522" y="4054110"/>
            <a:ext cx="409317" cy="6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BA12A0-B0D4-2F38-CC95-993F9E313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59" y="987908"/>
            <a:ext cx="2956244" cy="194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85B0CFD-4F3A-13AD-8BD3-DEFB1717C8DC}"/>
              </a:ext>
            </a:extLst>
          </p:cNvPr>
          <p:cNvSpPr/>
          <p:nvPr/>
        </p:nvSpPr>
        <p:spPr>
          <a:xfrm>
            <a:off x="5646124" y="978999"/>
            <a:ext cx="5736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2746E"/>
                </a:solidFill>
              </a:rPr>
              <a:t>СБЕРЕГАТЕЛЬНЫЙ КАПИТАЛ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039997A-12B4-B0D9-F6B5-BFAD2326D30A}"/>
              </a:ext>
            </a:extLst>
          </p:cNvPr>
          <p:cNvSpPr/>
          <p:nvPr/>
        </p:nvSpPr>
        <p:spPr>
          <a:xfrm>
            <a:off x="5684224" y="1557377"/>
            <a:ext cx="6316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000" dirty="0"/>
              <a:t>единовременная выплата специалисту, отработавшему в удаленном и труднодоступном учреждении, имеющем острую кадровую потребность, </a:t>
            </a:r>
            <a:br>
              <a:rPr lang="ru-RU" sz="2000" dirty="0"/>
            </a:br>
            <a:r>
              <a:rPr lang="ru-RU" sz="2000" dirty="0"/>
              <a:t>не менее 3-х лет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F22FDE-3593-ED5F-7093-B9FA781B5543}"/>
              </a:ext>
            </a:extLst>
          </p:cNvPr>
          <p:cNvSpPr/>
          <p:nvPr/>
        </p:nvSpPr>
        <p:spPr>
          <a:xfrm>
            <a:off x="5684224" y="2573040"/>
            <a:ext cx="6601880" cy="148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0"/>
              </a:spcAft>
            </a:pPr>
            <a:r>
              <a:rPr lang="ru-RU" sz="2400" dirty="0">
                <a:solidFill>
                  <a:srgbClr val="02746E"/>
                </a:solidFill>
              </a:rPr>
              <a:t>50 МИНИМАЛЬНЫХ ОКЛАДОВ </a:t>
            </a:r>
            <a:br>
              <a:rPr lang="ru-RU" sz="2400" dirty="0"/>
            </a:br>
            <a:r>
              <a:rPr lang="ru-RU" sz="2400" dirty="0"/>
              <a:t>по занимаемой должности </a:t>
            </a:r>
            <a:br>
              <a:rPr lang="ru-RU" sz="2400" dirty="0"/>
            </a:br>
            <a:r>
              <a:rPr lang="ru-RU" sz="2400" dirty="0"/>
              <a:t>с учетом районных коэффициентов </a:t>
            </a:r>
            <a:br>
              <a:rPr lang="ru-RU" sz="2400" dirty="0"/>
            </a:br>
            <a:r>
              <a:rPr lang="ru-RU" sz="2400" dirty="0"/>
              <a:t>и процентных надбавок за стаж работы </a:t>
            </a:r>
            <a:br>
              <a:rPr lang="ru-RU" sz="2400" dirty="0"/>
            </a:br>
            <a:r>
              <a:rPr lang="ru-RU" sz="2400" dirty="0"/>
              <a:t>(от 700 тыс. </a:t>
            </a:r>
            <a:r>
              <a:rPr lang="ru-RU" sz="2400" dirty="0">
                <a:latin typeface="Calibri" panose="020F0502020204030204" pitchFamily="34" charset="0"/>
              </a:rPr>
              <a:t>₽</a:t>
            </a:r>
            <a:r>
              <a:rPr lang="ru-RU" sz="2400" dirty="0"/>
              <a:t> до 1,5 млн. </a:t>
            </a:r>
            <a:r>
              <a:rPr lang="ru-RU" sz="2400" dirty="0">
                <a:latin typeface="Calibri" panose="020F0502020204030204" pitchFamily="34" charset="0"/>
              </a:rPr>
              <a:t>₽ </a:t>
            </a:r>
            <a:r>
              <a:rPr lang="ru-RU" sz="2400" dirty="0"/>
              <a:t>)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74AB2DC5-9E74-7D88-EE84-8FB0097A0754}"/>
              </a:ext>
            </a:extLst>
          </p:cNvPr>
          <p:cNvSpPr txBox="1">
            <a:spLocks/>
          </p:cNvSpPr>
          <p:nvPr/>
        </p:nvSpPr>
        <p:spPr>
          <a:xfrm>
            <a:off x="6476110" y="264383"/>
            <a:ext cx="5196330" cy="811612"/>
          </a:xfrm>
          <a:prstGeom prst="rect">
            <a:avLst/>
          </a:prstGeom>
          <a:solidFill>
            <a:srgbClr val="53B6B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Постановление Правительства Хабаровского края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        от 3 марта 2020 г. № 59-пр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BDDF8F-30BB-D614-9F5C-F52386A6B6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9" y="294264"/>
            <a:ext cx="696815" cy="7662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6B234C6-9FAB-211F-87C0-BFA4714FA13D}"/>
              </a:ext>
            </a:extLst>
          </p:cNvPr>
          <p:cNvSpPr txBox="1"/>
          <p:nvPr/>
        </p:nvSpPr>
        <p:spPr>
          <a:xfrm>
            <a:off x="447279" y="5046910"/>
            <a:ext cx="4951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/>
              <a:t>2026 – 2028 </a:t>
            </a:r>
            <a:r>
              <a:rPr lang="ru-RU" b="1" dirty="0" err="1"/>
              <a:t>г.г</a:t>
            </a:r>
            <a:r>
              <a:rPr lang="ru-RU" b="1" dirty="0"/>
              <a:t>. – </a:t>
            </a:r>
            <a:r>
              <a:rPr lang="ru-RU" sz="4000" b="1" dirty="0">
                <a:solidFill>
                  <a:srgbClr val="C00000"/>
                </a:solidFill>
              </a:rPr>
              <a:t>60</a:t>
            </a:r>
            <a:r>
              <a:rPr lang="ru-RU" b="1" dirty="0"/>
              <a:t> </a:t>
            </a:r>
            <a:r>
              <a:rPr lang="ru-RU" dirty="0"/>
              <a:t>" </a:t>
            </a:r>
            <a:r>
              <a:rPr lang="ru-RU" b="1" dirty="0"/>
              <a:t>земских учителей</a:t>
            </a:r>
            <a:r>
              <a:rPr lang="ru-RU" dirty="0"/>
              <a:t>"</a:t>
            </a:r>
            <a:endParaRPr lang="en-US" b="1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B014CF45-8865-A046-B7E7-93D1D4E9E887}"/>
              </a:ext>
            </a:extLst>
          </p:cNvPr>
          <p:cNvSpPr txBox="1">
            <a:spLocks/>
          </p:cNvSpPr>
          <p:nvPr/>
        </p:nvSpPr>
        <p:spPr>
          <a:xfrm>
            <a:off x="5506983" y="4412581"/>
            <a:ext cx="5875263" cy="2426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Сайт министерства образования и науки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Хабаровского края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9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https://minobr.khabkrai.ru/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Разделы "Деятельность"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&gt;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"Кадры социальной сферы "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&gt;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"Сберегательный капитал "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&gt;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"Вакансии 2026 год" 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2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89235"/>
            <a:ext cx="4335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Государственная программа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«Развитие жилищного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строительства в Хабаровском крае»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350" y="2297387"/>
            <a:ext cx="359814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СОЦИАЛЬНАЯ ВЫПЛАТА </a:t>
            </a:r>
          </a:p>
          <a:p>
            <a:pPr marL="342900" lvl="0" indent="-342900">
              <a:buFont typeface="Wingdings" panose="05000000000000000000" pitchFamily="2" charset="2"/>
              <a:buChar char="v"/>
              <a:defRPr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в размере от 30 до 40 % от расчетной стоимости жилого помещения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a typeface="Segoe UI" pitchFamily="34" charset="0"/>
                <a:cs typeface="Arial" panose="020B0604020202020204" pitchFamily="34" charset="0"/>
              </a:rPr>
              <a:t>на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строительство (приобретение) жилья для молодых семей</a:t>
            </a:r>
          </a:p>
          <a:p>
            <a:pPr lvl="0" algn="just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219" y="4157623"/>
            <a:ext cx="359814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 УСЛОВИЯХ ИПОТЕКИ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в размере 15 % от расчетной (средней) стоимости жилого помещения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36445" y="2297387"/>
            <a:ext cx="32138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СОЦИАЛЬНЫХ ВЫПЛАТ ПО УЛУЧШЕНИЮ ЖИЛИЩНЫХ УСЛОВИЙ ГРАЖДАН, ПРОЖИВАЮЩИХ НА СЕЛЬСКИХ ТЕРРИТОРИЯХ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оциальная выплата в размере не более 70% от расчетной стоимости жилья</a:t>
            </a:r>
            <a:endParaRPr lang="ru-RU" sz="19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71268" y="2297387"/>
            <a:ext cx="37305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ИПОТЕКА С ГОСПОДДЕРЖКОЙ ПОД 2% ГОДОВЫХ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жилье, расположенное на территории ДФО для педагогов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средства можно потратить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квартиру в новостройке;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вторичное жильё (в городах с низким объёмом строительства нового жилья, где почти нет новостроек);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готовый дом, часть дома или таунхаус;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участок с последующим строительством дома (на участок можно потратить не более 40% от всей суммы, остаток должен пойти на строительство)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0225" y="68144"/>
            <a:ext cx="96944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49089"/>
                </a:solidFill>
                <a:ea typeface="Segoe UI" pitchFamily="34" charset="0"/>
                <a:cs typeface="Segoe UI" pitchFamily="34" charset="0"/>
              </a:rPr>
              <a:t>Меры социальной поддержки молодых педагогов по улучшению жилищных условий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84654" y="1189235"/>
            <a:ext cx="3465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Государственная программа "Комплексное развитие сельских территорий"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68448" y="5527385"/>
            <a:ext cx="3165688" cy="1221617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Министерство строительства Хабаровского края  г. Хабаровск,</a:t>
            </a:r>
          </a:p>
          <a:p>
            <a:pPr algn="ctr"/>
            <a:r>
              <a:rPr lang="ru-RU" sz="1600" dirty="0"/>
              <a:t>тел: (4212) 32-52-46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71268" y="1343123"/>
            <a:ext cx="3128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"Дальневосточная ипотека"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8448" y="998617"/>
            <a:ext cx="11502089" cy="60959"/>
          </a:xfrm>
          <a:prstGeom prst="rect">
            <a:avLst/>
          </a:prstGeom>
          <a:solidFill>
            <a:srgbClr val="2A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636445" y="5527385"/>
            <a:ext cx="3165688" cy="1221617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Министерство сельского хозяйства и продовольствия Хабаровского края </a:t>
            </a:r>
          </a:p>
          <a:p>
            <a:pPr algn="ctr"/>
            <a:r>
              <a:rPr lang="ru-RU" sz="1600" dirty="0"/>
              <a:t> г. Хабаровск,</a:t>
            </a:r>
          </a:p>
          <a:p>
            <a:pPr algn="ctr"/>
            <a:r>
              <a:rPr lang="ru-RU" sz="1600" dirty="0"/>
              <a:t>тел: (4212) 32-77-64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8653714" y="5434896"/>
            <a:ext cx="3165688" cy="1221617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Оператор программы – институт жилищного развития «ДОМ.РФ»</a:t>
            </a:r>
          </a:p>
        </p:txBody>
      </p:sp>
    </p:spTree>
    <p:extLst>
      <p:ext uri="{BB962C8B-B14F-4D97-AF65-F5344CB8AC3E}">
        <p14:creationId xmlns:p14="http://schemas.microsoft.com/office/powerpoint/2010/main" val="380248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23789" y="729202"/>
            <a:ext cx="3162671" cy="416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defRPr/>
            </a:pPr>
            <a:endParaRPr lang="ru-RU" sz="2800" b="1" dirty="0">
              <a:solidFill>
                <a:srgbClr val="1D4999"/>
              </a:solidFill>
              <a:latin typeface="Arial" charset="0"/>
              <a:ea typeface="Microsoft YaHei" pitchFamily="34" charset="-122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7641" y="73197"/>
            <a:ext cx="2554224" cy="62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СОЦИАЛЬНЫЙ БЛОК ХАБАРОВСКОГО КРАЯ       </a:t>
            </a:r>
            <a:endParaRPr 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3703" y="172016"/>
            <a:ext cx="41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416210" y="890864"/>
            <a:ext cx="8926010" cy="17442"/>
          </a:xfrm>
          <a:prstGeom prst="line">
            <a:avLst/>
          </a:prstGeom>
          <a:noFill/>
          <a:ln w="12700" cap="flat" cmpd="sng" algn="ctr">
            <a:solidFill>
              <a:srgbClr val="01CBD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45" name="Прямоугольник 44"/>
          <p:cNvSpPr/>
          <p:nvPr/>
        </p:nvSpPr>
        <p:spPr>
          <a:xfrm>
            <a:off x="372202" y="290870"/>
            <a:ext cx="11531290" cy="634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3200" b="1" dirty="0">
                <a:solidFill>
                  <a:srgbClr val="0B6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Непрерывное профессиональное развитие педагогических работников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2057" y="1208906"/>
            <a:ext cx="43956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</a:t>
            </a:r>
            <a:endParaRPr lang="ru-RU" b="1" dirty="0">
              <a:solidFill>
                <a:srgbClr val="004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2057" y="2103965"/>
            <a:ext cx="401066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ПРОФЕССИОНАЛЬНЫХ   СООБЩЕСТВ И АССОЦИАЦИЙ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346" y="3250177"/>
            <a:ext cx="2414492" cy="2414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10" y="4016160"/>
            <a:ext cx="3807438" cy="1581254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22057" y="1648024"/>
            <a:ext cx="4593631" cy="30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НАСТАВНИКАМИ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73255" y="2730391"/>
            <a:ext cx="510106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Краевые мероприятия:</a:t>
            </a:r>
          </a:p>
          <a:p>
            <a:pPr>
              <a:lnSpc>
                <a:spcPct val="75000"/>
              </a:lnSpc>
            </a:pPr>
            <a:endParaRPr lang="ru-RU" dirty="0">
              <a:solidFill>
                <a:srgbClr val="004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75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представителей педагогических сообществ края </a:t>
            </a:r>
            <a:r>
              <a:rPr lang="ru-RU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(август)</a:t>
            </a:r>
          </a:p>
          <a:p>
            <a:pPr marL="285750" indent="-285750">
              <a:lnSpc>
                <a:spcPct val="75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Слет пеликанов </a:t>
            </a:r>
            <a:r>
              <a:rPr lang="ru-RU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(ноябрь)</a:t>
            </a:r>
          </a:p>
          <a:p>
            <a:pPr marL="285750" indent="-285750">
              <a:lnSpc>
                <a:spcPct val="75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наставников и наставляемых  </a:t>
            </a:r>
            <a:r>
              <a:rPr lang="ru-RU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(декабрь)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8"/>
          <a:stretch/>
        </p:blipFill>
        <p:spPr>
          <a:xfrm>
            <a:off x="9495346" y="1187822"/>
            <a:ext cx="2408146" cy="18322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10" y="1178404"/>
            <a:ext cx="3790775" cy="25676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126" y="4276968"/>
            <a:ext cx="872751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sz="2400" i="1" u="sng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конкурсы (этапы):</a:t>
            </a:r>
            <a:endParaRPr lang="ru-RU" sz="2400" dirty="0">
              <a:solidFill>
                <a:srgbClr val="004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buClr>
                <a:srgbClr val="DAA100"/>
              </a:buClr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«Педагогический дебют», </a:t>
            </a:r>
            <a:r>
              <a:rPr lang="ru-RU" sz="1400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два года</a:t>
            </a:r>
          </a:p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«Педагогический серфинг», </a:t>
            </a:r>
            <a:r>
              <a:rPr lang="ru-RU" sz="1400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«2ТТ: от традиций к трендам», </a:t>
            </a:r>
            <a:r>
              <a:rPr lang="ru-RU" sz="1400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 нравственный подвиг учителя», </a:t>
            </a:r>
            <a:r>
              <a:rPr lang="ru-RU" sz="1400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«Учитель года Хабаровского края», </a:t>
            </a:r>
            <a:r>
              <a:rPr lang="ru-RU" sz="1400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два года, 6 номинаций</a:t>
            </a:r>
          </a:p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«Формула наставничества», </a:t>
            </a:r>
            <a:r>
              <a:rPr lang="ru-RU" sz="1400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«Флагманы образования», </a:t>
            </a:r>
            <a:r>
              <a:rPr lang="ru-RU" sz="1400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«Методический олимп», </a:t>
            </a:r>
            <a:r>
              <a:rPr lang="ru-RU" sz="1400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  <a:p>
            <a:pPr>
              <a:lnSpc>
                <a:spcPct val="75000"/>
              </a:lnSpc>
              <a:buClr>
                <a:srgbClr val="DAA100"/>
              </a:buClr>
            </a:pPr>
            <a:r>
              <a:rPr lang="ru-RU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«Дальневосточный ринг учительских групп», </a:t>
            </a:r>
            <a:r>
              <a:rPr lang="ru-RU" sz="1400" i="1" dirty="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два года</a:t>
            </a:r>
          </a:p>
        </p:txBody>
      </p:sp>
    </p:spTree>
    <p:extLst>
      <p:ext uri="{BB962C8B-B14F-4D97-AF65-F5344CB8AC3E}">
        <p14:creationId xmlns:p14="http://schemas.microsoft.com/office/powerpoint/2010/main" val="52690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2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5618" y="241387"/>
            <a:ext cx="6784230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3" b="1" dirty="0">
                <a:solidFill>
                  <a:srgbClr val="0B6D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ПОДДЕРЖКА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1300" y="1169031"/>
            <a:ext cx="4851897" cy="584775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https://minobr.khabkrai.ru/</a:t>
            </a:r>
            <a:endParaRPr lang="ru-RU" sz="32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94515" y="4967650"/>
            <a:ext cx="5084483" cy="1745664"/>
            <a:chOff x="1687100" y="4647556"/>
            <a:chExt cx="5280209" cy="207378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687100" y="4647556"/>
              <a:ext cx="5280209" cy="1896995"/>
              <a:chOff x="2045963" y="3311389"/>
              <a:chExt cx="5280209" cy="1896995"/>
            </a:xfrm>
          </p:grpSpPr>
          <p:pic>
            <p:nvPicPr>
              <p:cNvPr id="18" name="Picture 8" descr="https://image.freepik.com/icones-gratis/simbolo-de-telefone-auricular-em-um-circulo_318-502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3403" y="4449253"/>
                <a:ext cx="759136" cy="759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045963" y="3311389"/>
                <a:ext cx="5280209" cy="76859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3200" dirty="0"/>
                  <a:t>КОНТАКТНЫЕ ТЕЛЕФОНЫ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891772" y="5644126"/>
              <a:ext cx="309892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/>
                <a:t>8 (4212) 42 07 71</a:t>
              </a:r>
            </a:p>
            <a:p>
              <a:r>
                <a:rPr lang="ru-RU" sz="3200" dirty="0"/>
                <a:t>8 (4212) 42 07 72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-105977" y="734092"/>
            <a:ext cx="7245825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САЙТ МИНИСТЕРСТВА ОБРАЗОВАНИЯ И НАУКИ ХАБАРОВСКОГО КРАЯ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658300-91ED-A05D-14E6-FC2434719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5" y="1970796"/>
            <a:ext cx="4681685" cy="261150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322431-831C-E430-7A0C-6988CCE75704}"/>
              </a:ext>
            </a:extLst>
          </p:cNvPr>
          <p:cNvSpPr/>
          <p:nvPr/>
        </p:nvSpPr>
        <p:spPr>
          <a:xfrm>
            <a:off x="6423949" y="4922834"/>
            <a:ext cx="2027851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>
                <a:solidFill>
                  <a:srgbClr val="0B6D6D"/>
                </a:solidFill>
                <a:latin typeface="Tahoma "/>
                <a:cs typeface="Arial" panose="020B0604020202020204" pitchFamily="34" charset="0"/>
              </a:rPr>
              <a:t>Министерство образования и науки Хабаровского края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0F94B3-FBFF-99DC-74EA-6E713D72CE49}"/>
              </a:ext>
            </a:extLst>
          </p:cNvPr>
          <p:cNvSpPr/>
          <p:nvPr/>
        </p:nvSpPr>
        <p:spPr>
          <a:xfrm>
            <a:off x="9339148" y="4922834"/>
            <a:ext cx="1796028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>
                <a:solidFill>
                  <a:srgbClr val="0B6D6D"/>
                </a:solidFill>
                <a:latin typeface="Tahoma "/>
                <a:cs typeface="Arial" panose="020B0604020202020204" pitchFamily="34" charset="0"/>
              </a:rPr>
              <a:t>Министр образования</a:t>
            </a:r>
            <a:br>
              <a:rPr lang="ru-RU" sz="1814" b="1" dirty="0">
                <a:solidFill>
                  <a:srgbClr val="0B6D6D"/>
                </a:solidFill>
                <a:latin typeface="Tahoma "/>
                <a:cs typeface="Arial" panose="020B0604020202020204" pitchFamily="34" charset="0"/>
              </a:rPr>
            </a:br>
            <a:r>
              <a:rPr lang="ru-RU" sz="1814" b="1" dirty="0">
                <a:solidFill>
                  <a:srgbClr val="0B6D6D"/>
                </a:solidFill>
                <a:latin typeface="Tahoma "/>
                <a:cs typeface="Arial" panose="020B0604020202020204" pitchFamily="34" charset="0"/>
              </a:rPr>
              <a:t>и науки Хабаровского края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92A245-C209-5069-0F59-7C07F864A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87" y="1831565"/>
            <a:ext cx="2853025" cy="28899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9DC51F-5F6D-20F7-3B76-992F8C02E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69" y="1866509"/>
            <a:ext cx="2964786" cy="27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4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</TotalTime>
  <Words>891</Words>
  <Application>Microsoft Office PowerPoint</Application>
  <PresentationFormat>Широкоэкранный</PresentationFormat>
  <Paragraphs>140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Bahnschrift Condensed</vt:lpstr>
      <vt:lpstr>Calibri</vt:lpstr>
      <vt:lpstr>Calibri Light</vt:lpstr>
      <vt:lpstr>Segoe UI</vt:lpstr>
      <vt:lpstr>Tahoma</vt:lpstr>
      <vt:lpstr>Tahoma 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Светлана Владимировна Шубина</cp:lastModifiedBy>
  <cp:revision>158</cp:revision>
  <cp:lastPrinted>2026-03-27T01:14:27Z</cp:lastPrinted>
  <dcterms:created xsi:type="dcterms:W3CDTF">2025-09-03T01:01:16Z</dcterms:created>
  <dcterms:modified xsi:type="dcterms:W3CDTF">2026-03-30T03:55:26Z</dcterms:modified>
</cp:coreProperties>
</file>