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24"/>
  </p:notesMasterIdLst>
  <p:sldIdLst>
    <p:sldId id="275" r:id="rId2"/>
    <p:sldId id="258" r:id="rId3"/>
    <p:sldId id="303" r:id="rId4"/>
    <p:sldId id="304" r:id="rId5"/>
    <p:sldId id="306" r:id="rId6"/>
    <p:sldId id="305" r:id="rId7"/>
    <p:sldId id="302" r:id="rId8"/>
    <p:sldId id="307" r:id="rId9"/>
    <p:sldId id="308" r:id="rId10"/>
    <p:sldId id="309" r:id="rId11"/>
    <p:sldId id="313" r:id="rId12"/>
    <p:sldId id="310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1" r:id="rId21"/>
    <p:sldId id="322" r:id="rId22"/>
    <p:sldId id="323" r:id="rId23"/>
  </p:sldIdLst>
  <p:sldSz cx="9144000" cy="6858000" type="screen4x3"/>
  <p:notesSz cx="6858000" cy="93170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C492"/>
    <a:srgbClr val="CC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02E1CA-2D54-4BE3-8896-A83153FF15B0}" type="datetimeFigureOut">
              <a:rPr lang="ru-RU" smtClean="0"/>
              <a:pPr/>
              <a:t>30.05.2013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00138" y="698500"/>
            <a:ext cx="4657725" cy="3494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25950"/>
            <a:ext cx="5486400" cy="4192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850313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850313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B1806D-25F7-49EC-BDDD-7705E88B684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DA4DB-AD11-4AE1-8A4C-71115576D5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C0325-95A7-4C2A-9146-27790D796D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78AB1-BE62-4863-9045-F82EFE311F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89111-6C7C-4A54-B66A-79B797DD17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4C5FC-10B0-4BEE-BF32-9F2363403A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34637-C292-4B3E-AFB5-74A2AD8B9E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487F1-2A8E-417A-B39C-EAA0247925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3F48A-C836-451A-9674-63836726BD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BC91B-9CA8-436F-9BF1-E4EF59AA12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DE428-C631-4758-B395-645CEAF5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4576C-C428-43F0-A249-35907C6185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BED85-90CD-4AD7-92B6-C46DB63D8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97BFA-51A0-412F-A1E9-7122DB4DB4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8EB7F-78FC-4D61-8DCC-B2AE4F7530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Щелчок правит 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Щелчок правит 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BBD0C97-B95F-4C28-A10B-F3F52B1360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28" descr="C:\Мои документы\Презентации БЖД\лесной пожар 2.bmp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0" y="609600"/>
            <a:ext cx="7772400" cy="5638800"/>
          </a:xfrm>
        </p:spPr>
      </p:pic>
      <p:sp>
        <p:nvSpPr>
          <p:cNvPr id="4099" name="Text Box 1031"/>
          <p:cNvSpPr txBox="1">
            <a:spLocks noChangeArrowheads="1"/>
          </p:cNvSpPr>
          <p:nvPr/>
        </p:nvSpPr>
        <p:spPr bwMode="auto">
          <a:xfrm>
            <a:off x="2214546" y="642918"/>
            <a:ext cx="4724400" cy="212365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/>
              <a:t>КЛАССИФИКАЦИЯ ЧРЕЗВЫЧАЙНЫХ СИТУАЦИЙ</a:t>
            </a:r>
          </a:p>
          <a:p>
            <a:pPr algn="ctr">
              <a:spcBef>
                <a:spcPct val="50000"/>
              </a:spcBef>
            </a:pPr>
            <a:r>
              <a:rPr lang="ru-RU" b="1" dirty="0" smtClean="0"/>
              <a:t>ЭКОЛОГИЧЕСКИЙ МОНИТОРИНГ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929058" y="3143248"/>
            <a:ext cx="4572032" cy="830997"/>
          </a:xfrm>
          <a:prstGeom prst="rect">
            <a:avLst/>
          </a:prstGeom>
          <a:solidFill>
            <a:srgbClr val="F6C492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Выполнила: </a:t>
            </a:r>
            <a:r>
              <a:rPr lang="ru-RU" dirty="0" err="1" smtClean="0"/>
              <a:t>Щербинина</a:t>
            </a:r>
            <a:r>
              <a:rPr lang="ru-RU" dirty="0" smtClean="0"/>
              <a:t> А.П. Группа: Пол-22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85800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>ЧРЕЗВЫЧАЙНЫЕ СИТУАЦИИ. ОСНОВНЫЕ ПОНЯТИЯ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Чрезвычайная ситуация -–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это обстановка на определенной территории, сложившаяся в результате аварии, опасного природного явления, катастрофы, стихийного или иного бедствия, эпидемии, эпизоотии, эпифитотии, применения противником современных средств поражения, которые могут повлечь или повлекли за собой: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человеческие жертвы,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ущерб здоровью людей или окружающей природной среде,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значительные материальные потери и нарушение условий жизнедеятельности людей.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Производственная авария -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это внезапная остановка работы или нарушение установленного процесса производства на промышленных и энергетических предприятиях, транспорте и других объектах, которые приводят к повреждению или уничтожению материальных ценностей, поражению или гибели людей.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Катастрофа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– это крупная авария с большими человеческими жертвами, т.е. событие с весьма трагическими последствиями. </a:t>
            </a: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85800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>ЧРЕЗВЫЧАЙНЫЕ СИТУАЦИИ. ОСНОВНЫЕ ПОНЯТИЯ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Источник чрезвычайной ситуации – это: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опасное природное явление,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авария или опасное техногенное происшествие,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широко распространенная инфекционная болезнь людей, сельскохозяйственных животных и растений,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применение современных средств поражения, в результате чего произошла или может возникнуть чрезвычайная ситуация</a:t>
            </a:r>
            <a:endParaRPr lang="ru-RU" sz="16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Опасный производственный объект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это производственные объекты на которых: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получаются, используются, перерабатываются, образуются, хранятся транспортируются и уничтожаются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воспламеняющиеся, окисляющиеся, горючие, взрывчатые, токсичные и высокотоксичные вещества;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вещества, представляющие опасность для окружающей природной среды;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75184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>КЛАССИФИКАЦИЯ ЧРЕЗВЫЧАЙНЫХ СИТУАЦИЙ</a:t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 smtClean="0">
              <a:latin typeface="Arial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 Деление чрезвычайных ситуаций по масштабу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Локальные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Местные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Территориальные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Региональные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Федеральные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Трансграничные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2. Деление чрезвычайных ситуаций по характеру источника.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Природные чрезвычайные ситуации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Техногенные чрезвычайные ситуации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Биолого-социальные чрезвычайные ситуации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Чрезвычайные ситуации как результат конфликтных событий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endParaRPr lang="ru-RU" sz="18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75184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>КЛАССИФИКАЦИЯ ЧРЕЗВЫЧАЙНЫХ СИТУАЦИЙ</a:t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 smtClean="0">
              <a:latin typeface="Arial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 Положение о классификации СЧ природного и техногенного характера утверждено постановлением правительства РФ от 13 сентября 1996г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Положение предназначено для установления единого подхода к оценке ЧС, определения границ зон ЧС.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ЧС классифицируют в зависимости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от количества пострадавших в этой ситуации людей,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от количества людей, у которых нарушены условия жизнедеятельности,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от размера материального ущерба,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от границы зон распределения поражающих факторов ЧС.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ЧС подразделяют на локальные, местные, территориальные, региональные, федеральные и трансграничные.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endParaRPr lang="ru-RU" sz="18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548680"/>
            <a:ext cx="7772400" cy="1143000"/>
          </a:xfrm>
        </p:spPr>
        <p:txBody>
          <a:bodyPr/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КЛАССИФИКАЦИЯ ЧРЕЗВЫЧАЙНЫХ СИТУАЦИЙ </a:t>
            </a:r>
            <a:br>
              <a:rPr lang="ru-RU" sz="2000" b="1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 масштабу их проявления</a:t>
            </a:r>
            <a:endParaRPr lang="ru-RU" sz="2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683568" y="1700808"/>
          <a:ext cx="7772401" cy="379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864096"/>
                <a:gridCol w="1080120"/>
                <a:gridCol w="984988"/>
                <a:gridCol w="1175252"/>
                <a:gridCol w="1045434"/>
                <a:gridCol w="111034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err="1" smtClean="0"/>
                        <a:t>Чрезвычайн</a:t>
                      </a:r>
                      <a:r>
                        <a:rPr lang="ru-RU" sz="1600" dirty="0" smtClean="0"/>
                        <a:t>. ситуации</a:t>
                      </a:r>
                      <a:endParaRPr lang="ru-RU" sz="1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Число </a:t>
                      </a:r>
                      <a:r>
                        <a:rPr lang="ru-RU" sz="1600" dirty="0" err="1" smtClean="0"/>
                        <a:t>пострад</a:t>
                      </a:r>
                      <a:r>
                        <a:rPr lang="ru-RU" sz="1600" dirty="0" smtClean="0"/>
                        <a:t>.</a:t>
                      </a:r>
                      <a:r>
                        <a:rPr lang="ru-RU" sz="1600" baseline="0" dirty="0" smtClean="0"/>
                        <a:t> людей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Число чел. с  </a:t>
                      </a:r>
                      <a:r>
                        <a:rPr lang="ru-RU" sz="1600" dirty="0" err="1" smtClean="0"/>
                        <a:t>наруш</a:t>
                      </a:r>
                      <a:r>
                        <a:rPr lang="ru-RU" sz="1600" dirty="0" smtClean="0"/>
                        <a:t>. </a:t>
                      </a:r>
                      <a:r>
                        <a:rPr lang="ru-RU" sz="1600" dirty="0" err="1" smtClean="0"/>
                        <a:t>усл</a:t>
                      </a:r>
                      <a:r>
                        <a:rPr lang="ru-RU" sz="1600" dirty="0" smtClean="0"/>
                        <a:t>. </a:t>
                      </a:r>
                      <a:r>
                        <a:rPr lang="ru-RU" sz="1600" dirty="0" err="1" smtClean="0"/>
                        <a:t>жиззнедеятельн</a:t>
                      </a:r>
                      <a:r>
                        <a:rPr lang="ru-RU" sz="1600" dirty="0" smtClean="0"/>
                        <a:t>.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Мат. ущерб.  Тыс.  </a:t>
                      </a:r>
                      <a:r>
                        <a:rPr lang="en-US" sz="1600" dirty="0" smtClean="0"/>
                        <a:t>min.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ru-RU" sz="1600" baseline="0" dirty="0" err="1" smtClean="0"/>
                        <a:t>разм</a:t>
                      </a:r>
                      <a:r>
                        <a:rPr lang="ru-RU" sz="1600" baseline="0" dirty="0" smtClean="0"/>
                        <a:t>. </a:t>
                      </a:r>
                      <a:r>
                        <a:rPr lang="ru-RU" sz="1600" baseline="0" dirty="0" err="1" smtClean="0"/>
                        <a:t>опл</a:t>
                      </a:r>
                      <a:r>
                        <a:rPr lang="ru-RU" sz="1600" baseline="0" dirty="0" smtClean="0"/>
                        <a:t>. труда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baseline="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latin typeface="Arial" pitchFamily="34" charset="0"/>
                        </a:rPr>
                        <a:t>Свыше</a:t>
                      </a:r>
                      <a:endParaRPr lang="ru-RU" sz="1400" b="1" baseline="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baseline="0" dirty="0" smtClean="0">
                          <a:latin typeface="Arial" pitchFamily="34" charset="0"/>
                        </a:rPr>
                        <a:t>Но не более</a:t>
                      </a:r>
                      <a:endParaRPr lang="ru-RU" sz="1400" b="1" baseline="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latin typeface="Arial" pitchFamily="34" charset="0"/>
                        </a:rPr>
                        <a:t>Свыше</a:t>
                      </a:r>
                      <a:endParaRPr lang="ru-RU" sz="1400" b="1" baseline="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baseline="0" dirty="0" smtClean="0">
                          <a:latin typeface="Arial" pitchFamily="34" charset="0"/>
                        </a:rPr>
                        <a:t>Но не более</a:t>
                      </a:r>
                      <a:endParaRPr lang="ru-RU" sz="1400" b="1" baseline="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latin typeface="Arial" pitchFamily="34" charset="0"/>
                        </a:rPr>
                        <a:t>Свыше</a:t>
                      </a:r>
                      <a:endParaRPr lang="ru-RU" sz="1400" b="1" baseline="0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baseline="0" dirty="0" smtClean="0">
                          <a:latin typeface="Arial" pitchFamily="34" charset="0"/>
                        </a:rPr>
                        <a:t>Но не более</a:t>
                      </a:r>
                      <a:endParaRPr lang="ru-RU" sz="1400" b="1" baseline="0" dirty="0">
                        <a:latin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Локальные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Местные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Территори</a:t>
                      </a: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альные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Региональн</a:t>
                      </a: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1000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Федеральн</a:t>
                      </a: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1000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5000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Трансгранич-ные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Определяется Правительством Российской Федерации и федеральными службами России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Деление чрезвычайных ситуаций </a:t>
            </a:r>
            <a:b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 характеру источника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Природные чрезвычайные ситуации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На территории России, обладающей большим разнообразием геологических, климатических и ландшафтных условий, наблюдается более 30 видов опасных природных явлений. Сами по себе ЧС природного характера весьма разнообразны, поэтому, исходя из причин (условий) возникновения, их делят на: 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ГЕОФИЗИЧЕСКИ ОПАСНЫЕ ЯВЛЕНИЯ: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землетрясения;  извержения вулканов. 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ГЕОЛОГИЧЕСКИ ОПАСНЫЕ ЯВЛЕНИЯ: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оползни;  сели;  обвалы, осыпи;  лавины; склоновый смыв; просадка лессовых пород; просадка (провал) земной поверхности в результате карста;  абразия, эрозия;  пыльные бури. </a:t>
            </a:r>
          </a:p>
          <a:p>
            <a:endParaRPr lang="ru-RU" sz="1600" dirty="0" smtClean="0"/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Деление чрезвычайных ситуаций </a:t>
            </a:r>
            <a:b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 характеру источника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Природные чрезвычайные ситуации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3. Метеорологические и  агрометеорологические опасные явления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бури (9-11 баллов);  ураганы (12-15 баллов);  смерчи, торнадо; шквалы;  вертикальные вихри;  крупный град; ливень; сильный снегопад;  сильный гололед;  сильный мороз, сильная метель;  сильная жара;  сильный туман;  засуха;  суховей;  заморозки. 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4.Морские гидрологические опасные явления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тропические циклоны (тайфуны);  цунами;  сильное волнение, шторм (более 5 баллов); сильное колебание уровня моря;  ранний ледяной покров и припай; напор льдов, интенсивный дрейф льдов;  непроходимый (труднопроходимый) лед;  обледенение судов и портовых сооружений;  отрыв прибрежных льдов. 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Гидрологические опасные явления 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высокие уровни воды (наводнения);  половодье;  дождевые паводки;  заторы и зажоры; ветровые нагоны;  низкие уровни воды;  ранний ледостав и появление льда на судоходных водоемах. 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Деление чрезвычайных ситуаций</a:t>
            </a:r>
            <a:b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по характеру источника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Природные чрезвычайные ситуации</a:t>
            </a:r>
          </a:p>
          <a:p>
            <a:endParaRPr lang="ru-RU" sz="16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6. Гидрогеологические опасные явления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низкие уровни грунтовых вод;  высокие уровни грунтовых вод. 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7. Природные пожары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лесные пожары;  пожары степных и хлебных массивов;  торфяные пожары;  подземные пожары горючих ископаемых.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8. Инфекционная заболеваемость людей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единичные случаи экзотических и особо опасных инфекционных заболеваний;  групповые случаи опасных инфекционных заболеваний; эпидемическая вспышка опасных инфекционных заболеваний;  эпидемия; пандемия (повальная эпидемическая болезнь, охватывающая население определённоё области или даже целой страны); инфекционные заболевания не выявленной этиологии. 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Деление чрезвычайных ситуаций </a:t>
            </a:r>
            <a:b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 характеру источника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Природные чрезвычайные ситуации</a:t>
            </a:r>
          </a:p>
          <a:p>
            <a:endParaRPr lang="ru-RU" sz="16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9. Инфекционная заболеваемость сельскохозяйственных животных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энзоотии (заразная болезнь скота, свойственная какой-либо местности);  эпизоотии (одновременное заболевание значительного числа животных заразной болезнью);  панзоотии (всеобщая повальная болезнь животных); инфекционные заболевания сельскохозяйственных животных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невыявленной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этиологии. </a:t>
            </a:r>
          </a:p>
          <a:p>
            <a:endParaRPr lang="ru-RU" sz="16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10. Поражение сельскохозяйственных растений болезнями и вредителями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прогрессирующая эпифитотия; 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панфитотия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; болезни сельскохозяйственных растений не выявленной этиологии; массовое распространение вредителей растений.</a:t>
            </a:r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dirty="0" smtClean="0"/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Деление чрезвычайных ситуаций </a:t>
            </a:r>
            <a:b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 характеру источника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Природные чрезвычайные ситуации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Наиболее распространенными и часто повторяющимися стихийными бедствиями на территории РФ являются засуха, переувлажнение почвы в отдельных районах, заморозки и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градобой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Засуха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продолжительный и значительный недостаток осадков, чаще при повышенной температуре и пониженной влажности воздуха.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 общем виде засуха означает временное понижение влажности окружающей среды по отношению к среднему состоянию.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Основным критерием засухи является количество выпавших атм. осадков.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Часто критерием засухи служит величина падения урожайности более чем на 10 % по отношению к ожидаемой при данном уровне земледелия</a:t>
            </a:r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dirty="0" smtClean="0"/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Деление чрезвычайных ситуаций </a:t>
            </a:r>
            <a:b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 характеру источника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Природные чрезвычайные ситуации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Атмосферная засуха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засуха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,  возникающая вследствие отсутствия осадков в сочетании с высокой температурой и пониженной влажностью воздуха, вызывающая угнетение или гибель растений.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Критерием атмосферной засухи является снижение относительной влажности воздуха до 30% и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менеее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Особенно опасен период при влажности воздуха – 20%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Засуха почвенная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— иссушение почвы, снижающее обеспеченность растений водой и препятствующее их развитию  или приводящее к гибели.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Характеризуется недостатком запаса влаги в слоях почвы 0-20 и 0-100см</a:t>
            </a:r>
          </a:p>
          <a:p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Техногенные чрезвычайные ситуации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Техногенная ЧС или авария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это экстремальное событие техногенного происхождения, следствие случайных или преднамеренных внешних воздействий, которое приведшее к выходу из строя, повреждению и разрушению транспортных средств, зданий, сооружений и (или) к человеческим жертвам.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Техногенные ЧС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по особенностям воздействия поражающих факторов на людей, окружающую природную среду и объекты экономики подразделяются на аварии, сопровождающиеся выбросами опасным веществ, пожарами, взрывами, затоплениями, нарушениями систем жизнеобеспечения (энергосистем, инженерных, технологических сетей и т.п.), обрушениями сооружений, крушениями транспортных средств.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Техногенные ЧС наносят значительный экологический ущерб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 результате масштабного загрязнения поверхностных и подземных вод, почв,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биоты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, атмосферного воздуха опасными для окружающей среды веществами, а также гибели животных и растений, деградации экосистем. </a:t>
            </a:r>
          </a:p>
          <a:p>
            <a:endParaRPr lang="ru-RU" sz="1600" dirty="0" smtClean="0"/>
          </a:p>
          <a:p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Техногенные чрезвычайные ситуации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Классификация техногенных ЧС</a:t>
            </a: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Транспортные аварии (катастрофы)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аварии поездов; аварии речных и морских судов; авиакатастрофы;; аварии (катастрофы) на автодорогах (крупные автомобильные); аварии транспорта на мостах, железнодорожных переездах, тоннелях;  аварии на магистральных трубопроводах</a:t>
            </a:r>
            <a:r>
              <a:rPr lang="ru-RU" sz="1600" dirty="0" smtClean="0"/>
              <a:t>. 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Пожары, взрывы, угрозы взрывов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пожары (взрывы) в зданиях, на коммуникациях и технологическом оборудовании промышленных объектов; на транспорте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пожары (взрывы) на объектах добычи, переработки и хранения легковоспламеняющихся, горючих и взрывчатых веществ;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пожары (взрывы) в шахтах, подземных и горных выработках,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пожары (взрывы) на химически опасных объектах;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пожары (взрывы) на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радиационно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опасных объектах;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обнаружение неразорвавшихся боеприпасов; утрата взрывчатых веществ (боеприпасов). </a:t>
            </a:r>
          </a:p>
          <a:p>
            <a:endParaRPr lang="ru-RU" sz="1600" dirty="0" smtClean="0"/>
          </a:p>
          <a:p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75184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Техногенные чрезвычайные ситуации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Классификация техногенных ЧС</a:t>
            </a: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3. Аварии с выбросом (угрозой выброса) химически опасных веществ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аварии с выбросом  сильно действующих ядовитых веществ (СДЯВ) при их производстве, переработке, хранении (захоронении);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на транспорте с выбросом (угрозой выброса) СДЯВ;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образование и распространение СДЯВ в процессе химических реакций, начавшихся в результате аварии;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с химическими боеприпасами;  утрата источников ХОВ.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4. Аварии с выбросом (угрозой выброса) радиоактивных веществ.</a:t>
            </a:r>
          </a:p>
          <a:p>
            <a:r>
              <a:rPr lang="ru-RU" sz="1600" dirty="0" smtClean="0"/>
              <a:t>-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на АЭС, атомных энергетических установках производственного и исследовательского назначения;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на предприятиях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ядерно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топливного цикла;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транспортных средств и космических аппаратов с ядерными установками или грузом РВ на борту;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при промышленных и испытательных ядерных взрывах с выбросом (угрозой выброса) РВ; </a:t>
            </a:r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Техногенные чрезвычайные ситуации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Классификация техногенных ЧС</a:t>
            </a: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 Аварии с выбросом (угрозой выброса) биологически активных веществ  (БОВ):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на предприятиях и в научно-исследовательских учреждениях (лабораториях);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на транспорте; 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утрата БОВ.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6. Внезапное обрушение зданий,  сооружений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обрушение элементов транспортных коммуникаций;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обрушение производственных зданий и сооружений;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обрушение зданий и сооружений жилого, социально-бытового и культурного назначения.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7. Аварии на электроэнергетических системах: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аварии на электростанциях с долговременным перерывом электроснабжения всех потребителей;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на электроэнергетических системах (сетях);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выход из строя транспортных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электроконтактных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сетей. </a:t>
            </a:r>
          </a:p>
          <a:p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Техногенные чрезвычайные ситуации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Классификация техногенных ЧС</a:t>
            </a: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8. Аварии на системах коммунального обеспечения: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аварии на канализационных системах с массовым выбросом загрязняющих веществ;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на тепловых сетях (системах горячего водоснабжения);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в системах снабжения населения питьевой водой;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на коммунальных газопроводах.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9. Аварии на очистных сооружениях: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аварии на очистных сооружениях сточных вод промышленных предприятий с массовым выбросом загрязняющих веществ;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аварии на очистных сооружениях промышленных газов с массовым выбросом загрязняющих веществ.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10. Гидродинамические аварии: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прорывы плотин (дамб, шлюзов, перемычек и др.) с образованием волн прорыва и катастрофических затоплений, повлекшие смыв плодородных почв или отложение наносов на обширных территориях. </a:t>
            </a:r>
          </a:p>
          <a:p>
            <a:r>
              <a:rPr lang="ru-RU" sz="1600" dirty="0" smtClean="0"/>
              <a:t> </a:t>
            </a: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Биолого-социальные чрезвычайные ситуации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Биолого-социальная чрезвычайная ситуация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- обстановка на определенной территории или акватории, сложившаяся в результате возникновения широко распространенной инфекционной болезни людей, сельскохозяйственных животных или растений, при которой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может возникнуть или возникла угроза жизни и здоровью людей, животных,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могут быть уничтожены или пострадать природные и сельскохозяйственные угодья,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причинен значительный экономический ущерб.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Для предотвращения последствий </a:t>
            </a:r>
            <a:r>
              <a:rPr lang="ru-RU" sz="1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биолого-социальнх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ЧС на пораженной территории вводятся карантин и обсервация.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выполнение санитарно-гигиенических  (-эпидемиологических) правил,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проведение соответствующего комплекса правовых, санитарно-гигиенических, санитарно-эпидемиологических мероприятий, направленных на предотвращение, ослабление и ликвидацию заражения инфекционными болезнями.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Биолого-социальные чрезвычайные ситуации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Карантин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– это система мероприятий, направленных на предупреждение распространения инфекционной болезни и обеспечение локализации эпидемического, эпизоотического или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эпифитотического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очагов и последующую их ликвидацию.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Обсервация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– это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режимно-ограничительные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мероприятия, предусматривающие наряду с усилением медицинского и ветеринарного наблюдения  лечебно-профилактические мероприятий, ограничение перемещения и передвижения людей или сельскохозяйственных животных во всех сопредельных с зоной карантина административно-территориальных образованиях, которые создают зону обсервации.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Стоит помнить, что существуют и такие опасные проявления биолого-социальной ЧС, как особо опасная инфекция и эпидемия.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Особо опасная инфекция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– это состояние зараженности организма людей или животных, проявляющееся в виде инфекционной болезни, прогрессирующей во времени и пространстве и вызывающей тяжелые последствия для организма либо летальные исходы.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Биолого-социальные чрезвычайные ситуации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Карантин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– это система мероприятий, направленных на предупреждение распространения инфекционной болезни и обеспечение локализации эпидемического, эпизоотического или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эпифитотического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очагов и последующую их ликвидацию.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Обсервация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– это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режимно-ограничительные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мероприятия, предусматривающие наряду с усилением медицинского и ветеринарного наблюдения  лечебно-профилактические мероприятий, ограничение перемещения и передвижения людей или сельскохозяйственных животных во всех сопредельных с зоной карантина административно-территориальных образованиях, которые создают зону обсервации.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Стоит помнить, что существуют и такие опасные проявления биолого-социальной ЧС, как особо опасная инфекция и эпидемия.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Особо опасная инфекция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– это состояние зараженности организма людей или животных, проявляющееся в виде инфекционной болезни, прогрессирующей во времени и пространстве и вызывающей тяжелые последствия для организма либо летальные исходы.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31168"/>
          </a:xfrm>
          <a:ln>
            <a:solidFill>
              <a:srgbClr val="CC0000"/>
            </a:solidFill>
          </a:ln>
        </p:spPr>
        <p:txBody>
          <a:bodyPr/>
          <a:lstStyle/>
          <a:p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000" b="1" dirty="0" smtClean="0">
                <a:latin typeface="Arial" charset="0"/>
              </a:rPr>
              <a:t/>
            </a:r>
            <a:br>
              <a:rPr lang="ru-RU" sz="2000" b="1" dirty="0" smtClean="0">
                <a:latin typeface="Arial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Чрезвычайные ситуации 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как результат конфликтных событий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  <a:solidFill>
            <a:schemeClr val="bg1"/>
          </a:solidFill>
          <a:ln w="12700">
            <a:solidFill>
              <a:srgbClr val="CC0000"/>
            </a:solidFill>
          </a:ln>
        </p:spPr>
        <p:txBody>
          <a:bodyPr/>
          <a:lstStyle/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Одиночный случайный ракетно-ядерный удар,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нанесенный с акватории нейтральных вод судами неустановленной принадлежности; - падение носителя ядерного оружия со взрывом боевой части.</a:t>
            </a: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Падение носителя ядерного оружия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с разрушением (без разрушения) боевой части.</a:t>
            </a:r>
          </a:p>
          <a:p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Вооруженное нападение на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штабы гражданской обороны, запасные пункты управления, узлы связи, склады и воинские гарнизоны соединений и частей гражданской обороны.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Волнения в отдельных районах, вызванные выступлением антиобщественных элементов. </a:t>
            </a:r>
          </a:p>
          <a:p>
            <a:endParaRPr lang="ru-RU" sz="16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Классификация природных, техногенных катастроф, аварий и способов восстановления функционирования производств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Содержимое 4" descr="img1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9596" y="2549652"/>
            <a:ext cx="6464808" cy="2977896"/>
          </a:xfrm>
        </p:spPr>
      </p:pic>
      <p:pic>
        <p:nvPicPr>
          <p:cNvPr id="6" name="Содержимое 4" descr="img1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55576" y="1988840"/>
            <a:ext cx="7757770" cy="3645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3086</TotalTime>
  <Words>1956</Words>
  <Application>Microsoft Office PowerPoint</Application>
  <PresentationFormat>Экран (4:3)</PresentationFormat>
  <Paragraphs>247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ЧРЕЗВЫЧАЙНЫЕ СИТУАЦИИ. ОСНОВНЫЕ ПОНЯТИЯ</vt:lpstr>
      <vt:lpstr>ЧРЕЗВЫЧАЙНЫЕ СИТУАЦИИ. ОСНОВНЫЕ ПОНЯТИЯ</vt:lpstr>
      <vt:lpstr> КЛАССИФИКАЦИЯ ЧРЕЗВЫЧАЙНЫХ СИТУАЦИЙ  </vt:lpstr>
      <vt:lpstr> КЛАССИФИКАЦИЯ ЧРЕЗВЫЧАЙНЫХ СИТУАЦИЙ  </vt:lpstr>
      <vt:lpstr>КЛАССИФИКАЦИЯ ЧРЕЗВЫЧАЙНЫХ СИТУАЦИЙ  по масштабу их проявления</vt:lpstr>
      <vt:lpstr> Деление чрезвычайных ситуаций  по характеру источника </vt:lpstr>
      <vt:lpstr> Деление чрезвычайных ситуаций  по характеру источника </vt:lpstr>
      <vt:lpstr> Деление чрезвычайных ситуаций  по характеру источника </vt:lpstr>
      <vt:lpstr> Деление чрезвычайных ситуаций  по характеру источника </vt:lpstr>
      <vt:lpstr> Деление чрезвычайных ситуаций  по характеру источника </vt:lpstr>
      <vt:lpstr> Деление чрезвычайных ситуаций  по характеру источника </vt:lpstr>
      <vt:lpstr>  Техногенные чрезвычайные ситуации  </vt:lpstr>
      <vt:lpstr>    Техногенные чрезвычайные ситуации Классификация техногенных ЧС   </vt:lpstr>
      <vt:lpstr>    Техногенные чрезвычайные ситуации Классификация техногенных ЧС   </vt:lpstr>
      <vt:lpstr>    Техногенные чрезвычайные ситуации Классификация техногенных ЧС   </vt:lpstr>
      <vt:lpstr>    Техногенные чрезвычайные ситуации Классификация техногенных ЧС   </vt:lpstr>
      <vt:lpstr>    Биолого-социальные чрезвычайные ситуации    </vt:lpstr>
      <vt:lpstr>    Биолого-социальные чрезвычайные ситуации    </vt:lpstr>
      <vt:lpstr>    Биолого-социальные чрезвычайные ситуации    </vt:lpstr>
      <vt:lpstr>    Чрезвычайные ситуации  как результат конфликтных событий   </vt:lpstr>
      <vt:lpstr>Классификация природных, техногенных катастроф, аварий и способов восстановления функционирования производств</vt:lpstr>
    </vt:vector>
  </TitlesOfParts>
  <Company>VlasovaDomCommander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БЕЗОПАСНОСТЬЮ ЖИЗНЕДЕЯТЕЛЬНОСТИ. МОНИТОРИНГ</dc:title>
  <dc:creator>Vlasova T.P.</dc:creator>
  <cp:lastModifiedBy>Admin</cp:lastModifiedBy>
  <cp:revision>130</cp:revision>
  <cp:lastPrinted>2007-02-14T12:45:46Z</cp:lastPrinted>
  <dcterms:created xsi:type="dcterms:W3CDTF">2006-10-27T15:04:54Z</dcterms:created>
  <dcterms:modified xsi:type="dcterms:W3CDTF">2013-05-29T14:41:57Z</dcterms:modified>
</cp:coreProperties>
</file>