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9" r:id="rId2"/>
    <p:sldMasterId id="2147483669" r:id="rId3"/>
  </p:sldMasterIdLst>
  <p:notesMasterIdLst>
    <p:notesMasterId r:id="rId30"/>
  </p:notesMasterIdLst>
  <p:sldIdLst>
    <p:sldId id="256" r:id="rId4"/>
    <p:sldId id="272" r:id="rId5"/>
    <p:sldId id="278" r:id="rId6"/>
    <p:sldId id="268" r:id="rId7"/>
    <p:sldId id="297" r:id="rId8"/>
    <p:sldId id="298" r:id="rId9"/>
    <p:sldId id="299" r:id="rId10"/>
    <p:sldId id="300" r:id="rId11"/>
    <p:sldId id="277" r:id="rId12"/>
    <p:sldId id="281" r:id="rId13"/>
    <p:sldId id="295" r:id="rId14"/>
    <p:sldId id="296" r:id="rId15"/>
    <p:sldId id="280" r:id="rId16"/>
    <p:sldId id="282" r:id="rId17"/>
    <p:sldId id="283" r:id="rId18"/>
    <p:sldId id="284" r:id="rId19"/>
    <p:sldId id="285" r:id="rId20"/>
    <p:sldId id="286" r:id="rId21"/>
    <p:sldId id="291" r:id="rId22"/>
    <p:sldId id="287" r:id="rId23"/>
    <p:sldId id="279" r:id="rId24"/>
    <p:sldId id="288" r:id="rId25"/>
    <p:sldId id="294" r:id="rId26"/>
    <p:sldId id="293" r:id="rId27"/>
    <p:sldId id="289" r:id="rId28"/>
    <p:sldId id="290" r:id="rId29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0" autoAdjust="0"/>
    <p:restoredTop sz="93373" autoAdjust="0"/>
  </p:normalViewPr>
  <p:slideViewPr>
    <p:cSldViewPr>
      <p:cViewPr varScale="1">
        <p:scale>
          <a:sx n="93" d="100"/>
          <a:sy n="93" d="100"/>
        </p:scale>
        <p:origin x="-96" y="-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smtClean="0">
                <a:solidFill>
                  <a:prstClr val="black"/>
                </a:solidFill>
              </a:rPr>
              <a:pPr/>
              <a:t>2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smtClean="0">
                <a:solidFill>
                  <a:prstClr val="black"/>
                </a:solidFill>
              </a:rPr>
              <a:pPr/>
              <a:t>5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30.05.2013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>
                <a:latin typeface="Calibri"/>
              </a:rPr>
              <a:pPr/>
              <a:t>30.10.2011</a:t>
            </a:fld>
            <a:endParaRPr>
              <a:latin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endParaRPr>
              <a:solidFill>
                <a:srgbClr val="FEFAC9"/>
              </a:solidFill>
              <a:latin typeface="Calibri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>
                <a:solidFill>
                  <a:srgbClr val="FEFAC9"/>
                </a:solidFill>
                <a:latin typeface="Calibri"/>
              </a:rPr>
              <a:pPr/>
              <a:t>‹#›</a:t>
            </a:fld>
            <a:endParaRPr>
              <a:solidFill>
                <a:srgbClr val="FEFAC9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>
                <a:solidFill>
                  <a:srgbClr val="444D26"/>
                </a:solidFill>
                <a:latin typeface="Calibri"/>
              </a:rPr>
              <a:pPr/>
              <a:t>‹#›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>
                <a:solidFill>
                  <a:srgbClr val="FEFAC9"/>
                </a:solidFill>
                <a:latin typeface="Calibri"/>
              </a:rPr>
              <a:pPr/>
              <a:t>6/30/2006</a:t>
            </a:fld>
            <a:endParaRPr>
              <a:solidFill>
                <a:srgbClr val="FEFAC9"/>
              </a:solidFill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>
              <a:solidFill>
                <a:srgbClr val="FEFAC9"/>
              </a:solidFill>
              <a:latin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>
                <a:latin typeface="Calibri"/>
              </a:rPr>
              <a:pPr/>
              <a:t>08.11.2011</a:t>
            </a:fld>
            <a:endParaRPr>
              <a:latin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endParaRPr>
              <a:solidFill>
                <a:srgbClr val="FEFAC9"/>
              </a:solidFill>
              <a:latin typeface="Calibri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>
                <a:solidFill>
                  <a:srgbClr val="FEFAC9"/>
                </a:solidFill>
                <a:latin typeface="Calibri"/>
              </a:rPr>
              <a:pPr/>
              <a:t>‹#›</a:t>
            </a:fld>
            <a:endParaRPr>
              <a:solidFill>
                <a:srgbClr val="FEFAC9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2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50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>
                <a:solidFill>
                  <a:srgbClr val="444D26"/>
                </a:solidFill>
                <a:latin typeface="Calibri"/>
              </a:rPr>
              <a:pPr/>
              <a:t>‹#›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>
                <a:solidFill>
                  <a:srgbClr val="FEFAC9"/>
                </a:solidFill>
                <a:latin typeface="Calibri"/>
              </a:rPr>
              <a:pPr/>
              <a:t>6/30/2006</a:t>
            </a:fld>
            <a:endParaRPr>
              <a:solidFill>
                <a:srgbClr val="FEFAC9"/>
              </a:solidFill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>
            <a:extLst/>
          </a:lstStyle>
          <a:p>
            <a:endParaRPr>
              <a:solidFill>
                <a:srgbClr val="FEFAC9"/>
              </a:solidFill>
              <a:latin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2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50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2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>
                <a:solidFill>
                  <a:srgbClr val="444D26"/>
                </a:solidFill>
                <a:latin typeface="Calibri"/>
              </a:rPr>
              <a:pPr/>
              <a:t>6/30/2006</a:t>
            </a:fld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2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endParaRPr>
              <a:solidFill>
                <a:srgbClr val="444D26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403648" y="843558"/>
            <a:ext cx="6477000" cy="2038350"/>
          </a:xfrm>
          <a:gradFill>
            <a:gsLst>
              <a:gs pos="0">
                <a:schemeClr val="tx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Эвакуационные мероприятия</a:t>
            </a:r>
            <a:endParaRPr lang="ru-RU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>
            <a:extLst/>
          </a:lstStyle>
          <a:p>
            <a:pPr algn="r"/>
            <a:r>
              <a:rPr sz="1600" smtClean="0">
                <a:latin typeface="a_AssuanNr" pitchFamily="18" charset="-52"/>
              </a:rPr>
              <a:t>Выполнила: Щербинина А.П.</a:t>
            </a:r>
          </a:p>
          <a:p>
            <a:pPr algn="r"/>
            <a:r>
              <a:rPr sz="1600" smtClean="0">
                <a:latin typeface="a_AssuanNr" pitchFamily="18" charset="-52"/>
              </a:rPr>
              <a:t>Группа: Пол-22 </a:t>
            </a:r>
            <a:endParaRPr sz="1600">
              <a:latin typeface="a_AssuanNr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39502"/>
            <a:ext cx="4608512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четкого и своевременного проведения эвакуации и рассредоточения населения в городах создаются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сборные эвакуационные пункты (СЭП).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39502"/>
            <a:ext cx="3923928" cy="4536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СЭП, как правило, размещаются в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771550"/>
            <a:ext cx="3563888" cy="37856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клубах, кинотеатрах, дворцах культуры, школах и других общественных зданиях, вблизи железнодорожных станций, платформ, портов и пристаней, к которым они приписаны. </a:t>
            </a:r>
            <a:endParaRPr lang="ru-RU" sz="2400" b="1" dirty="0"/>
          </a:p>
        </p:txBody>
      </p:sp>
      <p:pic>
        <p:nvPicPr>
          <p:cNvPr id="1028" name="Picture 4" descr="http://d1ob8phwwne29y.cloudfront.net/content/images/348636/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99542"/>
            <a:ext cx="2411760" cy="20162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30" name="Picture 6" descr="http://magicarea.ru/cinema/movie-the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009904"/>
            <a:ext cx="2411760" cy="186610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32" name="Picture 8" descr="http://www.classnet.ru/images/cs-fon.jpg"/>
          <p:cNvPicPr>
            <a:picLocks noChangeAspect="1" noChangeArrowheads="1"/>
          </p:cNvPicPr>
          <p:nvPr/>
        </p:nvPicPr>
        <p:blipFill>
          <a:blip r:embed="rId4" cstate="print"/>
          <a:srcRect l="12500" r="11111"/>
          <a:stretch>
            <a:fillRect/>
          </a:stretch>
        </p:blipFill>
        <p:spPr bwMode="auto">
          <a:xfrm>
            <a:off x="179512" y="915566"/>
            <a:ext cx="2771800" cy="35283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4283968" cy="51435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>
              <a:buSzPct val="160000"/>
              <a:buBlip>
                <a:blip r:embed="rId2"/>
              </a:buBlip>
            </a:pPr>
            <a:endParaRPr lang="ru-RU" dirty="0" smtClean="0"/>
          </a:p>
          <a:p>
            <a:pPr>
              <a:buSzPct val="180000"/>
              <a:buBlip>
                <a:blip r:embed="rId2"/>
              </a:buBlip>
            </a:pPr>
            <a:r>
              <a:rPr lang="ru-RU" dirty="0" smtClean="0"/>
              <a:t>Каждому СЭП присваивается порядковый номер. </a:t>
            </a:r>
          </a:p>
          <a:p>
            <a:pPr>
              <a:buSzPct val="160000"/>
              <a:buBlip>
                <a:blip r:embed="rId2"/>
              </a:buBlip>
            </a:pPr>
            <a:r>
              <a:rPr lang="ru-RU" dirty="0" smtClean="0"/>
              <a:t>К СЭП приписываются рабочие, служащие ближайших предприятий, организаций, учебных заведений и члены их семей, а также население, проживающее в домах , расположенных в этом районе.</a:t>
            </a:r>
          </a:p>
          <a:p>
            <a:endParaRPr lang="ru-RU" dirty="0"/>
          </a:p>
        </p:txBody>
      </p:sp>
      <p:pic>
        <p:nvPicPr>
          <p:cNvPr id="65538" name="Picture 2" descr="http://retro.samnet.ru/sovarch/go/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5486"/>
            <a:ext cx="82089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731990"/>
            <a:ext cx="91440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Сборный эвакопункт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063919"/>
            <a:ext cx="2592288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Комната для ожидания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063919"/>
            <a:ext cx="2952328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Зал для регистрации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2067694"/>
            <a:ext cx="2520280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Комната для ожидания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571750"/>
            <a:ext cx="1944216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Медицинский пункт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571750"/>
            <a:ext cx="2088232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Комната для матери и ребенка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2571750"/>
            <a:ext cx="2088232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Комната начальника эвакопункта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2571750"/>
            <a:ext cx="1944216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Комната дежурного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187624" y="3147814"/>
            <a:ext cx="576064" cy="4320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131840" y="3147814"/>
            <a:ext cx="576064" cy="4320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220072" y="3147814"/>
            <a:ext cx="576064" cy="4320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236296" y="3147814"/>
            <a:ext cx="576064" cy="4320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flipV="1">
            <a:off x="1331640" y="1563638"/>
            <a:ext cx="576064" cy="50405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flipV="1">
            <a:off x="4211960" y="1563638"/>
            <a:ext cx="576064" cy="50405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flipV="1">
            <a:off x="7092280" y="1563638"/>
            <a:ext cx="576064" cy="50405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9582"/>
            <a:ext cx="7704856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  <a:sp3d extrusionH="57150">
              <a:bevelT w="57150" h="38100" prst="artDeco"/>
            </a:sp3d>
          </a:bodyPr>
          <a:lstStyle/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Успех эвакуации во многом зависит от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дисциплинированности и организованности эвакуируемых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46269_4b30c3a7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49724">
            <a:off x="6998458" y="3056181"/>
            <a:ext cx="2184917" cy="1627763"/>
          </a:xfrm>
          <a:prstGeom prst="rect">
            <a:avLst/>
          </a:prstGeom>
        </p:spPr>
      </p:pic>
      <p:pic>
        <p:nvPicPr>
          <p:cNvPr id="5" name="Рисунок 4" descr="0_46269_4b30c3a7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49724">
            <a:off x="-72781" y="101404"/>
            <a:ext cx="2369451" cy="162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55526"/>
            <a:ext cx="3744416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объявлением эвакуации граждане должны взять с собой необходимую одежду, обувь, белье, средства индивидуальной защиты, продукты питания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2-3 суток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питьевую воду.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51181" r="22832" b="54854"/>
          <a:stretch>
            <a:fillRect/>
          </a:stretch>
        </p:blipFill>
        <p:spPr>
          <a:xfrm>
            <a:off x="5220071" y="544658"/>
            <a:ext cx="3513101" cy="4043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83518"/>
            <a:ext cx="460851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вещей и продуктов питания должно быть рассчитано на то, что человеку придется нести их самому. При эвакуации на транспортных средствах общая масса вещей и продуктов питания может составлять </a:t>
            </a:r>
            <a:r>
              <a:rPr lang="ru-RU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примерно 50 кг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человека. </a:t>
            </a:r>
          </a:p>
        </p:txBody>
      </p:sp>
      <p:pic>
        <p:nvPicPr>
          <p:cNvPr id="50178" name="Picture 2" descr="http://rb7.ru/files/story_img/suitcases_34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483518"/>
            <a:ext cx="3888432" cy="4392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5486"/>
            <a:ext cx="457200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документов взрослым следует иметь: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паспорт,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военный билет,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трудовую книжку или пенсионное удостоверение,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диплом (аттестат) об окончании учебного заведения,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свидетельства о браке и рождении детей.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50000" t="50495" r="22832"/>
          <a:stretch>
            <a:fillRect/>
          </a:stretch>
        </p:blipFill>
        <p:spPr>
          <a:xfrm>
            <a:off x="5076056" y="195486"/>
            <a:ext cx="3672408" cy="4752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7494"/>
            <a:ext cx="457200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дошкольного возраста во внутренний карман одежды надо вложить карточку с указанием фамилии, имени, отчества, года рождения и места жительства, а также места работы родителей.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://img11.nnm.ru/9/2/d/3/1/bba63df6c074a95a9adab3738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83518"/>
            <a:ext cx="346901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9502"/>
            <a:ext cx="4572000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 время эвакуации необходимо иметь с собой: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кружку (чашку),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ложку,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перочинный нож,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спички (зажигалку),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карманный фонарик.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http://blogbrandaid.com/wp-content/uploads/Cup4Training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713" y="123478"/>
            <a:ext cx="1870559" cy="177966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8374" name="Picture 6" descr="http://media16.onsugar.com/files/2011/07/30/4/1147/11476759/24c99fd7179ba5f2_sp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9204" y="123478"/>
            <a:ext cx="1675284" cy="13402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8376" name="Picture 8" descr="http://giftex.ru/images2/713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9988" y="1563638"/>
            <a:ext cx="1714500" cy="17145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8378" name="Picture 10" descr="http://www.seo-nulled.ru/wp-content/uploads/EG-P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067694"/>
            <a:ext cx="1905000" cy="16561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8380" name="Picture 12" descr="http://www.mirpiknika.ru/d/11975/d/alabr-ohot-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849892"/>
            <a:ext cx="1872208" cy="12421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8382" name="Picture 14" descr="http://www.herwish.ru/image.php?id=48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435846"/>
            <a:ext cx="1584176" cy="151216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04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anchor="ctr">
            <a:normAutofit/>
          </a:bodyPr>
          <a:lstStyle>
            <a:extLst/>
          </a:lstStyle>
          <a:p>
            <a:r>
              <a:rPr lang="ru-RU" b="1" dirty="0" smtClean="0"/>
              <a:t>Эвакуация населения - это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0" y="1352550"/>
            <a:ext cx="9144000" cy="3505216"/>
          </a:xfrm>
          <a:solidFill>
            <a:schemeClr val="tx2">
              <a:alpha val="36000"/>
            </a:schemeClr>
          </a:solidFill>
        </p:spPr>
        <p:txBody>
          <a:bodyPr>
            <a:noAutofit/>
          </a:bodyPr>
          <a:lstStyle>
            <a:extLst/>
          </a:lstStyle>
          <a:p>
            <a:pPr marL="0" indent="0" algn="ctr">
              <a:buNone/>
            </a:pPr>
            <a:r>
              <a:rPr lang="ru-RU" sz="3100" b="1" dirty="0" smtClean="0">
                <a:solidFill>
                  <a:schemeClr val="bg2"/>
                </a:solidFill>
              </a:rPr>
              <a:t>комплекс мероприятий по вывозу (выводу) населения из зон прогнозируемых или возникших чрезвычайных ситуаций мирного и военного времени, и его временному размещению в безопасных районах, заранее подготовленных для первоочередного жизнеобеспечения эвакуируемых</a:t>
            </a:r>
            <a:endParaRPr lang="ru-RU" sz="3100" b="1" dirty="0">
              <a:solidFill>
                <a:schemeClr val="bg2"/>
              </a:solidFill>
            </a:endParaRPr>
          </a:p>
        </p:txBody>
      </p:sp>
      <p:pic>
        <p:nvPicPr>
          <p:cNvPr id="14338" name="Picture 2" descr="http://fwnews.ru/wp-content/uploads/2010/08/z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3848798"/>
            <a:ext cx="1285853" cy="1294702"/>
          </a:xfrm>
          <a:prstGeom prst="rect">
            <a:avLst/>
          </a:prstGeom>
          <a:noFill/>
        </p:spPr>
      </p:pic>
      <p:pic>
        <p:nvPicPr>
          <p:cNvPr id="10" name="Picture 2" descr="http://fwnews.ru/wp-content/uploads/2010/08/z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58148" y="0"/>
            <a:ext cx="1285852" cy="1357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В квартире перед эвакуацией необходимо: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95736" y="1352550"/>
            <a:ext cx="6948264" cy="37909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отключить газ, электроприборы;</a:t>
            </a:r>
          </a:p>
          <a:p>
            <a:r>
              <a:rPr lang="ru-RU" sz="3200" dirty="0" smtClean="0"/>
              <a:t>с окон снять занавески;</a:t>
            </a:r>
          </a:p>
          <a:p>
            <a:r>
              <a:rPr lang="ru-RU" sz="3200" dirty="0" smtClean="0"/>
              <a:t> все легковоспламеняющиеся вещи и предметы поставить в простенки;</a:t>
            </a:r>
          </a:p>
          <a:p>
            <a:r>
              <a:rPr lang="ru-RU" sz="3200" dirty="0" smtClean="0"/>
              <a:t>закрыть форточки;</a:t>
            </a:r>
          </a:p>
          <a:p>
            <a:r>
              <a:rPr lang="ru-RU" sz="3200" dirty="0" smtClean="0"/>
              <a:t>запереть квартиру и сдать под охрану.</a:t>
            </a:r>
          </a:p>
          <a:p>
            <a:r>
              <a:rPr lang="ru-RU" sz="3200" dirty="0" smtClean="0"/>
              <a:t>Прибыть к указанному сроку на СЭП и пройти регистрацию.</a:t>
            </a:r>
          </a:p>
          <a:p>
            <a:endParaRPr lang="ru-RU" dirty="0"/>
          </a:p>
        </p:txBody>
      </p:sp>
      <p:pic>
        <p:nvPicPr>
          <p:cNvPr id="4" name="Рисунок 3" descr="450px-Orange_exclamation_mar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35646"/>
            <a:ext cx="2143125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20170"/>
            <a:ext cx="9144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проведения эвакуации и рассредоточения используются различные виды транспорта (автомобильный, водный, железнодорожный и воздушный). Часть населения может выводиться из населенных пунктов в пешем порядке.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www.gruzoviki.com/upload/catalogue-truck-photoes/kraz/middle/kraz-6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2067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99792" y="411510"/>
            <a:ext cx="345638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Способы эвакуации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Picture 5" descr="http://900igr.net/datai/stikhi/Poigraem.files/0009-008-Samolet-letit-V-nem-motor-gudit-U-u-u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47978" y="0"/>
            <a:ext cx="2896022" cy="2067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69" name="Picture 9" descr="http://files.vector-images.com/clipart/train_mhl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9702"/>
            <a:ext cx="2627784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71" name="Picture 11" descr="http://festival.1september.ru/articles/518856/im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139702"/>
            <a:ext cx="2915816" cy="206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73" name="Picture 13" descr="http://thumbs.dreamstime.com/thumblarge_137/1175970650wuR71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139702"/>
            <a:ext cx="3456384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5606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Правила поведения во время эвакуации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транспорте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352550"/>
            <a:ext cx="9144000" cy="379095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3200" dirty="0" smtClean="0"/>
              <a:t>следует строго соблюдать дисциплину,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3200" dirty="0" smtClean="0"/>
              <a:t>поддерживать установленный порядок,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3200" dirty="0" smtClean="0"/>
              <a:t> выполнять указания старшего по вагону, судну, автобусу (автомобилю),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3200" dirty="0" smtClean="0"/>
              <a:t>не распускать ложные слухи, страхи,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3200" dirty="0" smtClean="0"/>
              <a:t>не паниковать.</a:t>
            </a:r>
          </a:p>
          <a:p>
            <a:endParaRPr lang="ru-RU" dirty="0"/>
          </a:p>
        </p:txBody>
      </p:sp>
      <p:pic>
        <p:nvPicPr>
          <p:cNvPr id="56322" name="Picture 2" descr="http://monitoring-gps.ru/assets/images/avto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941" y="3147814"/>
            <a:ext cx="2488059" cy="199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91630"/>
            <a:ext cx="864096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3200" dirty="0" smtClean="0"/>
              <a:t>население первой группы и частично второй группы;</a:t>
            </a:r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3200" dirty="0" smtClean="0"/>
              <a:t>престарелых, больных, инвалидов;</a:t>
            </a:r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3200" dirty="0" smtClean="0"/>
              <a:t>беременных женщин;</a:t>
            </a:r>
          </a:p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3200" dirty="0" smtClean="0"/>
              <a:t>женщин с  детьми до 10 лет.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8110"/>
            <a:ext cx="9144000" cy="10058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400" dirty="0" smtClean="0"/>
              <a:t>Транспортом обычно эвакуируют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Эвакуация в пешеходной колоне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707904" y="1563638"/>
            <a:ext cx="5256584" cy="2803376"/>
          </a:xfr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Обычно колонны формируются по 500-1000 человек во главе с начальниками колонн. Каждую колонну разбивают на группы по 50-100 человек, во главе со старшими групп.</a:t>
            </a:r>
            <a:endParaRPr lang="ru-RU" dirty="0"/>
          </a:p>
        </p:txBody>
      </p:sp>
      <p:pic>
        <p:nvPicPr>
          <p:cNvPr id="4" name="Рисунок 3" descr="18m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1635646"/>
            <a:ext cx="266635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Правила поведения во время эвакуации в пешеходной колоне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352550"/>
            <a:ext cx="9144000" cy="3790950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Движение пеших колонн осуществляется с единой скоростью 4-5 км/ч. Через каждые 1-1,5 ч предусматриваются малые привалы на 10-15 мин, а во второй половине суточного перехода - большой - на 1-2 ч. </a:t>
            </a:r>
          </a:p>
          <a:p>
            <a:r>
              <a:rPr lang="ru-RU" sz="3200" dirty="0" smtClean="0"/>
              <a:t>Перед маршем желательно принять горячую пищу. </a:t>
            </a:r>
          </a:p>
          <a:p>
            <a:r>
              <a:rPr lang="ru-RU" sz="3200" dirty="0" smtClean="0"/>
              <a:t>Нельзя покидать колонну без разрешения. </a:t>
            </a:r>
          </a:p>
          <a:p>
            <a:r>
              <a:rPr lang="ru-RU" sz="3200" dirty="0" smtClean="0"/>
              <a:t>При ухудшении самочувствия нужно обратиться к медицинскому работнику, сопровождающему колонну.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Правила поведения во время эвакуации в пешеходной колоне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352550"/>
            <a:ext cx="9144000" cy="3790950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При совершении марша в жаркую погоду следует соблюдать питьевой режим, на привалах располагаться в тени, не снимать головные уборы.</a:t>
            </a:r>
          </a:p>
          <a:p>
            <a:r>
              <a:rPr lang="ru-RU" sz="3200" dirty="0" smtClean="0"/>
              <a:t> Зимой необходимо следить за состоянием кожных покровов, чтобы своевременно обнаружить признаки обморожения.</a:t>
            </a:r>
          </a:p>
          <a:p>
            <a:r>
              <a:rPr lang="ru-RU" sz="3200" dirty="0" smtClean="0"/>
              <a:t>По прибытии в загородную зону эвакуированные регистрируются в приемном регистрационном пункте и далее направляются к местам размещения.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ru-RU" i="1" dirty="0" smtClean="0"/>
              <a:t>Рассредоточение 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347614"/>
            <a:ext cx="5868144" cy="3795886"/>
          </a:xfrm>
          <a:blipFill dpi="0" rotWithShape="1">
            <a:blip r:embed="rId2" cstate="print">
              <a:alphaModFix amt="52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 организованный вывоз (вывод) рабочих и служащих объектов экономики из городов и их размещение в загородной зоне.</a:t>
            </a:r>
            <a:endParaRPr lang="ru-RU" sz="3600" dirty="0"/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347614"/>
            <a:ext cx="3275856" cy="3795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27280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В первую очередь население будет эвакуировано из городов, имеющих важное экономическое, политическое и военное значение. </a:t>
            </a:r>
            <a:endParaRPr lang="ru-RU" sz="2400" b="1" u="sng" dirty="0"/>
          </a:p>
        </p:txBody>
      </p:sp>
      <p:pic>
        <p:nvPicPr>
          <p:cNvPr id="4" name="Рисунок 3" descr="ул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0"/>
            <a:ext cx="1835696" cy="514350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275606"/>
            <a:ext cx="723629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Согласно принципам ГСЧС 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городам присваиваются группы-ГО: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2139702"/>
            <a:ext cx="7236296" cy="26642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txBody>
          <a:bodyPr/>
          <a:lstStyle/>
          <a:p>
            <a:pPr marL="714375" marR="0" lvl="0" indent="366713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1-я группа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(с населением более  1  млн.); </a:t>
            </a:r>
          </a:p>
          <a:p>
            <a:pPr marL="714375" marR="0" lvl="0" indent="366713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2-я группа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(с населением 500 тыс. - 1млн.);</a:t>
            </a:r>
          </a:p>
          <a:p>
            <a:pPr marL="714375" marR="0" lvl="0" indent="366713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3-я группа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 (с населением 150 - 500 тыс.).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0_46268_2988c0d9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87900">
            <a:off x="98392" y="4504628"/>
            <a:ext cx="861111" cy="620000"/>
          </a:xfrm>
          <a:prstGeom prst="rect">
            <a:avLst/>
          </a:prstGeom>
        </p:spPr>
      </p:pic>
      <p:pic>
        <p:nvPicPr>
          <p:cNvPr id="10" name="Рисунок 9" descr="0_46268_2988c0d9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87900">
            <a:off x="925976" y="4576635"/>
            <a:ext cx="861111" cy="620000"/>
          </a:xfrm>
          <a:prstGeom prst="rect">
            <a:avLst/>
          </a:prstGeom>
        </p:spPr>
      </p:pic>
      <p:pic>
        <p:nvPicPr>
          <p:cNvPr id="11" name="Рисунок 10" descr="0_46268_2988c0d9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87900">
            <a:off x="1718064" y="4576636"/>
            <a:ext cx="861111" cy="620000"/>
          </a:xfrm>
          <a:prstGeom prst="rect">
            <a:avLst/>
          </a:prstGeom>
        </p:spPr>
      </p:pic>
      <p:pic>
        <p:nvPicPr>
          <p:cNvPr id="12" name="Рисунок 11" descr="0_46268_2988c0d9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87900">
            <a:off x="3230232" y="4576635"/>
            <a:ext cx="861111" cy="620000"/>
          </a:xfrm>
          <a:prstGeom prst="rect">
            <a:avLst/>
          </a:prstGeom>
        </p:spPr>
      </p:pic>
      <p:pic>
        <p:nvPicPr>
          <p:cNvPr id="13" name="Рисунок 12" descr="0_46268_2988c0d9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87900">
            <a:off x="2438143" y="4576636"/>
            <a:ext cx="861111" cy="620000"/>
          </a:xfrm>
          <a:prstGeom prst="rect">
            <a:avLst/>
          </a:prstGeom>
        </p:spPr>
      </p:pic>
      <p:pic>
        <p:nvPicPr>
          <p:cNvPr id="14" name="Рисунок 13" descr="0_46268_2988c0d9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87900">
            <a:off x="4022320" y="4576636"/>
            <a:ext cx="861111" cy="620000"/>
          </a:xfrm>
          <a:prstGeom prst="rect">
            <a:avLst/>
          </a:prstGeom>
        </p:spPr>
      </p:pic>
      <p:pic>
        <p:nvPicPr>
          <p:cNvPr id="15" name="Рисунок 14" descr="0_46268_2988c0d9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87900">
            <a:off x="4886415" y="4504628"/>
            <a:ext cx="861111" cy="620000"/>
          </a:xfrm>
          <a:prstGeom prst="rect">
            <a:avLst/>
          </a:prstGeom>
        </p:spPr>
      </p:pic>
      <p:pic>
        <p:nvPicPr>
          <p:cNvPr id="16" name="Рисунок 15" descr="0_46268_2988c0d9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87900">
            <a:off x="5750512" y="4576637"/>
            <a:ext cx="861111" cy="620000"/>
          </a:xfrm>
          <a:prstGeom prst="rect">
            <a:avLst/>
          </a:prstGeom>
        </p:spPr>
      </p:pic>
      <p:pic>
        <p:nvPicPr>
          <p:cNvPr id="17" name="Рисунок 16" descr="0_46268_2988c0d9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87900">
            <a:off x="6542600" y="4576636"/>
            <a:ext cx="861111" cy="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83518"/>
            <a:ext cx="7704856" cy="10772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 на эвакуацию принимает правительство. </a:t>
            </a:r>
            <a:endParaRPr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563638"/>
            <a:ext cx="7704856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Эвакуация организуется по территориально-производственному принципу, т.е. ее организуют и проводят исполнительные органы власти и руководители объектов. Тех, кто работает или учится, эвакуируют руководители объектов. Неработающее население эвакуируют местные органы власти силами </a:t>
            </a:r>
            <a:r>
              <a:rPr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жилищно-экплуатационных</a:t>
            </a:r>
            <a:r>
              <a:rPr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служб (ЖЭС), домоуправлений.</a:t>
            </a:r>
            <a:endParaRPr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059582"/>
            <a:ext cx="6462464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Эвакуация обычно проводится в загородную зону, где избыточное давление во фронте ударной волны в случае применения ядерного оружия по городу не превышает 10 кПа. </a:t>
            </a:r>
            <a:endParaRPr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915566"/>
            <a:ext cx="6318448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эвакуации планируется все население, за исключением нетранспортабельных больных, военнообязанных уже имеющих на руках мобилизационные предписания, некоторые другие категории по решению органов власти. </a:t>
            </a:r>
            <a:endParaRPr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19622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первую очередь эвакуируют рабочих и служащих (вместе с семьями), предприятия которых будут продолжать работу в городе;</a:t>
            </a:r>
          </a:p>
          <a:p>
            <a:pPr>
              <a:buFontTx/>
              <a:buChar char="-"/>
            </a:pPr>
            <a:r>
              <a:rPr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 вторую очередь эвакуируют рабочих и служащих (вместе с семьями), которые переносят производственную деятельность в загородную зону; </a:t>
            </a:r>
          </a:p>
          <a:p>
            <a:pPr>
              <a:buFontTx/>
              <a:buChar char="-"/>
            </a:pPr>
            <a:r>
              <a:rPr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последнюю очередь эвакуируют неработающее население и учащихся (кроме школьников). </a:t>
            </a:r>
            <a:endParaRPr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Порядок эвакуации зависит от деления населения на группы: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dirty="0" smtClean="0"/>
              <a:t>Об эвакуации население оповещается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347614"/>
            <a:ext cx="4355976" cy="379588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 радио, </a:t>
            </a:r>
          </a:p>
          <a:p>
            <a:r>
              <a:rPr lang="ru-RU" dirty="0" smtClean="0"/>
              <a:t>По телевидению,</a:t>
            </a:r>
          </a:p>
          <a:p>
            <a:r>
              <a:rPr lang="ru-RU" dirty="0" smtClean="0"/>
              <a:t> Через руководителей объектов, </a:t>
            </a:r>
          </a:p>
          <a:p>
            <a:r>
              <a:rPr lang="ru-RU" dirty="0" smtClean="0"/>
              <a:t>Через домоуправления и </a:t>
            </a:r>
            <a:r>
              <a:rPr lang="ru-RU" dirty="0" err="1" smtClean="0"/>
              <a:t>ЖЭСы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 помощью передвижных громкоговорителей.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695" y="1275606"/>
            <a:ext cx="4714305" cy="3867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вакуационные мероприятия 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idescreen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idescreen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Эвакуационные мероприятия </Template>
  <TotalTime>0</TotalTime>
  <Words>866</Words>
  <Application>Microsoft Office PowerPoint</Application>
  <PresentationFormat>Экран (16:9)</PresentationFormat>
  <Paragraphs>101</Paragraphs>
  <Slides>26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Эвакуационные мероприятия </vt:lpstr>
      <vt:lpstr>1_WidescreenPresentation</vt:lpstr>
      <vt:lpstr>2_WidescreenPresentation</vt:lpstr>
      <vt:lpstr>Эвакуационные мероприятия</vt:lpstr>
      <vt:lpstr>Эвакуация населения - это</vt:lpstr>
      <vt:lpstr>Рассредоточение - это</vt:lpstr>
      <vt:lpstr>Слайд 4</vt:lpstr>
      <vt:lpstr>Слайд 5</vt:lpstr>
      <vt:lpstr>Слайд 6</vt:lpstr>
      <vt:lpstr>Слайд 7</vt:lpstr>
      <vt:lpstr>Порядок эвакуации зависит от деления населения на группы:</vt:lpstr>
      <vt:lpstr>Об эвакуации население оповещается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 квартире перед эвакуацией необходимо:</vt:lpstr>
      <vt:lpstr>Слайд 21</vt:lpstr>
      <vt:lpstr>Правила поведения во время эвакуации  на транспорте</vt:lpstr>
      <vt:lpstr>Транспортом обычно эвакуируют</vt:lpstr>
      <vt:lpstr>Эвакуация в пешеходной колоне</vt:lpstr>
      <vt:lpstr>Правила поведения во время эвакуации в пешеходной колоне</vt:lpstr>
      <vt:lpstr>Правила поведения во время эвакуации в пешеходной колоне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2011-12-07T20:24:20Z</dcterms:created>
  <dcterms:modified xsi:type="dcterms:W3CDTF">2013-05-29T14:16:53Z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