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81" r:id="rId3"/>
    <p:sldId id="263" r:id="rId4"/>
    <p:sldId id="283" r:id="rId5"/>
    <p:sldId id="277" r:id="rId6"/>
    <p:sldId id="282" r:id="rId7"/>
    <p:sldId id="280" r:id="rId8"/>
    <p:sldId id="278" r:id="rId9"/>
    <p:sldId id="279" r:id="rId10"/>
    <p:sldId id="28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9CC65D-5D5D-6128-521C-720008FDC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C2FE957-DEBA-968C-2582-F1A4A9ED27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0D43B32-101B-5868-A47B-485F9E399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DB867-7574-4B7C-813E-CF334FC67748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AA87343-0F79-1820-11A2-30607A755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9F8F0DE-CF43-3EA6-17E4-F4D51F565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2243-8CE1-407E-9C2A-5B8AECA53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822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E9FD0F-62FC-4EF5-E544-3BF07FA82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BA401C5-6E00-BEC4-AE2D-F8EF70FEA9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F72427E-43A5-23AC-8EB9-95E29FEF5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DB867-7574-4B7C-813E-CF334FC67748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6280C3B-9EE2-10A3-3282-51FA04AC1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BE9949E-C2C4-98D8-90DF-ED71B2AD4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2243-8CE1-407E-9C2A-5B8AECA53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087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06F9F5A-618D-1E27-50FC-F2800BCA36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4574672-2593-E39F-ECBD-E72DA2C417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15EBF29-5D4F-667B-44CD-A2339B4F0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DB867-7574-4B7C-813E-CF334FC67748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D48876B-4018-34AB-AF06-300A252CA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52FE8EA-89D5-5F4D-7ECF-E841FFB6A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2243-8CE1-407E-9C2A-5B8AECA53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319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267D35-30E5-9283-1CD2-5AE7ED2A8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6134B4E-27C2-7A8E-6A8C-7DC48F7DB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5B866FE-EB95-8D07-5F2C-D305C8533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DB867-7574-4B7C-813E-CF334FC67748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34F1601-F241-9FFA-ED7A-EE9AEC6E1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B0E2FD7-EBF7-AC34-F67A-13007F92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2243-8CE1-407E-9C2A-5B8AECA53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561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B9355A-D597-8B64-EC8A-E5723CE6A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87A750C-02C8-FFB7-AE00-8159D6DE4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36F118F-9FC9-A430-B4DA-61C19C2FC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DB867-7574-4B7C-813E-CF334FC67748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C98131A-8BCA-494B-8554-DA6E5641B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D88BA50-0B35-5A9F-710D-F02A508E0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2243-8CE1-407E-9C2A-5B8AECA53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14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12ABE6-2858-E3AF-F801-463BFCB09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9909DC0-8783-7923-6B62-C558FF9194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94A8908-6829-6D0A-D69B-DAB0C74603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51087BB-D58D-C517-DC96-DEA7A9267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DB867-7574-4B7C-813E-CF334FC67748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D3A5481-06B2-8646-FE1D-AE495B963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6AE898A-A517-07E5-22CA-30714B4AC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2243-8CE1-407E-9C2A-5B8AECA53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604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DA0BFF-8040-F5A3-27DC-7EE0A65C8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7482788-BC82-23F6-EC56-D24B2B677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FAF4758-DC1B-0CB1-707F-E34EC386C0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A66F23B-F006-DDFD-EFF7-CFBE8F6A23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D6D776A-E222-7EF6-7F57-2E1B0758EE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647AFCB-C7C5-6698-DCD2-94D4DD75F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DB867-7574-4B7C-813E-CF334FC67748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13E9CBA-B0CF-C3D4-9615-4FA5716BD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A39DED0-64FA-9886-FD92-07A50D10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2243-8CE1-407E-9C2A-5B8AECA53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063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1B62B0-BD69-82E2-F534-71A2B2110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6216B4F-C9D5-802A-373F-04B6FCCD3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DB867-7574-4B7C-813E-CF334FC67748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6D5FFC5-9807-E8C4-474E-CDEFFF0C6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801D63B-CFDE-15AC-0303-1C0E049B3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2243-8CE1-407E-9C2A-5B8AECA53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43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E8BF5CC-D82A-93EE-83AB-C071A8F1B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DB867-7574-4B7C-813E-CF334FC67748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D91F845-6BD2-4673-20F8-0E24F5DA5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DABF773-7C73-4805-A613-3D3201CF5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2243-8CE1-407E-9C2A-5B8AECA53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388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902882-CC6B-B5EE-49CE-6A822AA68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4414FF4-A11D-7F1B-0557-460266BBC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49A3DF4-53E4-1676-A242-40A73E63F9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B87E462-3EFE-7597-2F85-923DA9D28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DB867-7574-4B7C-813E-CF334FC67748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A1CE885-56D8-4914-4EC3-55624BC50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7C9CC06-6AD5-B823-7002-71BB84B1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2243-8CE1-407E-9C2A-5B8AECA53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424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6B7D11-EF1E-4C98-22CA-36BD4E6F5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78E2593-6AC9-37D4-8F86-814490AE73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BE68370-6B3F-E1D3-B368-B7F731EC4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D3142FD-FA74-8DA6-E0BD-09F8E12D3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DB867-7574-4B7C-813E-CF334FC67748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27CDD41-D283-91AC-F0FB-444EDB3B4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EF45D01-4B81-9956-404A-4CC081A47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2243-8CE1-407E-9C2A-5B8AECA53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790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463ABB-960A-3941-16B9-5FF58725D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14B69AA-E394-D439-A4D9-405C7AAD7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C3805AB-3DC5-EE9E-6A29-4B0994C325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9DB867-7574-4B7C-813E-CF334FC67748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13ECFB6-43CF-719E-F123-7FA4C708B2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11D8C0C-EB48-B185-3BFC-5B365DE444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962243-8CE1-407E-9C2A-5B8AECA53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796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cool_31@mail.ru" TargetMode="External"/><Relationship Id="rId7" Type="http://schemas.openxmlformats.org/officeDocument/2006/relationships/hyperlink" Target="https://max.ru/id2727027680_gos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.me/school_31_kna" TargetMode="External"/><Relationship Id="rId5" Type="http://schemas.openxmlformats.org/officeDocument/2006/relationships/hyperlink" Target="https://vk.com/kms.school31" TargetMode="External"/><Relationship Id="rId4" Type="http://schemas.openxmlformats.org/officeDocument/2006/relationships/hyperlink" Target="https://sh31-komsomolsk-r421.gosweb.gosuslugi.ru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094" y="4437506"/>
            <a:ext cx="10484420" cy="164054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Муниципальное общеобразовательное учреждение </a:t>
            </a:r>
            <a:br>
              <a:rPr lang="ru-RU" sz="3200" b="1" dirty="0">
                <a:solidFill>
                  <a:schemeClr val="tx1"/>
                </a:solidFill>
              </a:rPr>
            </a:br>
            <a:r>
              <a:rPr lang="ru-RU" sz="3200" b="1" dirty="0">
                <a:solidFill>
                  <a:schemeClr val="tx1"/>
                </a:solidFill>
              </a:rPr>
              <a:t>       средняя общеобразовательная школа </a:t>
            </a:r>
            <a:r>
              <a:rPr lang="ru-RU" sz="3200" b="1" dirty="0" smtClean="0">
                <a:solidFill>
                  <a:schemeClr val="tx1"/>
                </a:solidFill>
              </a:rPr>
              <a:t/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№ </a:t>
            </a:r>
            <a:r>
              <a:rPr lang="ru-RU" sz="3200" b="1" dirty="0">
                <a:solidFill>
                  <a:schemeClr val="tx1"/>
                </a:solidFill>
              </a:rPr>
              <a:t>31</a:t>
            </a:r>
            <a:endParaRPr lang="ru-RU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71023" cy="3348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137304" y="779953"/>
            <a:ext cx="5992114" cy="34731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b="1" dirty="0">
                <a:solidFill>
                  <a:schemeClr val="tx1"/>
                </a:solidFill>
              </a:rPr>
              <a:t>Адрес школы: г. Комсомольск-на-Амуре, ул. Ленина д. 74, корпус 2</a:t>
            </a:r>
          </a:p>
          <a:p>
            <a:r>
              <a:rPr lang="ru-RU" sz="1600" b="1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Дата основания образовательной организации: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 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1988 год</a:t>
            </a:r>
            <a:endParaRPr lang="ru-RU" sz="1600" b="1" dirty="0"/>
          </a:p>
          <a:p>
            <a:r>
              <a:rPr lang="ru-RU" sz="2000" b="1" dirty="0">
                <a:solidFill>
                  <a:schemeClr val="tx1"/>
                </a:solidFill>
              </a:rPr>
              <a:t>Телефон: 8 (4217) 52-72-20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email</a:t>
            </a:r>
            <a:r>
              <a:rPr lang="ru-RU" sz="2000" b="1" dirty="0">
                <a:solidFill>
                  <a:schemeClr val="tx1"/>
                </a:solidFill>
              </a:rPr>
              <a:t>: </a:t>
            </a:r>
            <a:r>
              <a:rPr lang="en-US" sz="2000" b="1" dirty="0">
                <a:solidFill>
                  <a:schemeClr val="tx1"/>
                </a:solidFill>
                <a:hlinkClick r:id="rId3"/>
              </a:rPr>
              <a:t>scool_31@mail.ru</a:t>
            </a:r>
            <a:endParaRPr lang="en-US" sz="2000" b="1" dirty="0">
              <a:solidFill>
                <a:schemeClr val="tx1"/>
              </a:solidFill>
            </a:endParaRPr>
          </a:p>
          <a:p>
            <a:r>
              <a:rPr lang="ru-RU" sz="2000" b="1" dirty="0">
                <a:solidFill>
                  <a:schemeClr val="tx1"/>
                </a:solidFill>
              </a:rPr>
              <a:t>Сайт школы : </a:t>
            </a:r>
            <a:r>
              <a:rPr lang="en-US" sz="2000" b="1" dirty="0">
                <a:solidFill>
                  <a:schemeClr val="tx1"/>
                </a:solidFill>
                <a:hlinkClick r:id="rId4"/>
              </a:rPr>
              <a:t>https://sh31-komsomolsk-r421.gosweb.gosuslugi.ru/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Нас можно найти: </a:t>
            </a:r>
          </a:p>
          <a:p>
            <a:r>
              <a:rPr lang="ru-RU" sz="2000" b="1" dirty="0" err="1">
                <a:solidFill>
                  <a:schemeClr val="tx1"/>
                </a:solidFill>
              </a:rPr>
              <a:t>Вконтакте</a:t>
            </a:r>
            <a:r>
              <a:rPr lang="ru-RU" sz="2000" b="1" dirty="0">
                <a:solidFill>
                  <a:schemeClr val="tx1"/>
                </a:solidFill>
              </a:rPr>
              <a:t>: </a:t>
            </a:r>
            <a:r>
              <a:rPr lang="en-US" sz="2000" b="1" dirty="0">
                <a:solidFill>
                  <a:schemeClr val="tx1"/>
                </a:solidFill>
                <a:hlinkClick r:id="rId5"/>
              </a:rPr>
              <a:t>https://vk.com/kms.school31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</a:p>
          <a:p>
            <a:r>
              <a:rPr lang="ru-RU" sz="2000" b="1" dirty="0" err="1">
                <a:solidFill>
                  <a:schemeClr val="tx1"/>
                </a:solidFill>
              </a:rPr>
              <a:t>Телеграм</a:t>
            </a:r>
            <a:r>
              <a:rPr lang="ru-RU" sz="2000" b="1" dirty="0">
                <a:solidFill>
                  <a:schemeClr val="tx1"/>
                </a:solidFill>
              </a:rPr>
              <a:t>: </a:t>
            </a:r>
            <a:r>
              <a:rPr lang="en-US" sz="2000" b="1" dirty="0">
                <a:solidFill>
                  <a:schemeClr val="tx1"/>
                </a:solidFill>
                <a:hlinkClick r:id="rId6"/>
              </a:rPr>
              <a:t>https://t.me/school_31_kna</a:t>
            </a:r>
            <a:r>
              <a:rPr lang="ru-RU" sz="2000" b="1" dirty="0">
                <a:solidFill>
                  <a:schemeClr val="tx1"/>
                </a:solidFill>
              </a:rPr>
              <a:t>  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Макс: </a:t>
            </a:r>
            <a:r>
              <a:rPr lang="en-US" sz="2000" b="1" dirty="0">
                <a:solidFill>
                  <a:schemeClr val="tx1"/>
                </a:solidFill>
                <a:hlinkClick r:id="rId7"/>
              </a:rPr>
              <a:t>https://max.ru/id2727027680_gos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849548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987337" y="324306"/>
            <a:ext cx="7886700" cy="80530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Новое образовательное пространство школы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307" y="616213"/>
            <a:ext cx="3410712" cy="2273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14"/>
          <a:stretch/>
        </p:blipFill>
        <p:spPr>
          <a:xfrm>
            <a:off x="307126" y="4177674"/>
            <a:ext cx="3693341" cy="2198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0" t="8900" b="8900"/>
          <a:stretch/>
        </p:blipFill>
        <p:spPr>
          <a:xfrm>
            <a:off x="534684" y="1482674"/>
            <a:ext cx="3741255" cy="2403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558" y="2951989"/>
            <a:ext cx="2899150" cy="1554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180" y="2804959"/>
            <a:ext cx="3118104" cy="2078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6" t="601" r="28133" b="6800"/>
          <a:stretch/>
        </p:blipFill>
        <p:spPr>
          <a:xfrm rot="5400000">
            <a:off x="5192447" y="4155019"/>
            <a:ext cx="2198418" cy="3118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0" b="14150"/>
          <a:stretch/>
        </p:blipFill>
        <p:spPr>
          <a:xfrm>
            <a:off x="8147422" y="4883695"/>
            <a:ext cx="3453229" cy="1795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50"/>
          <a:stretch/>
        </p:blipFill>
        <p:spPr>
          <a:xfrm>
            <a:off x="4828514" y="1406085"/>
            <a:ext cx="2827891" cy="1437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2754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5221" y="1409700"/>
            <a:ext cx="11117179" cy="486308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357564" y="201170"/>
            <a:ext cx="69995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Количество обучающихся в школе: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2023 – 2025 год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67D1A39-ECE6-786D-B182-101EE16776CC}"/>
              </a:ext>
            </a:extLst>
          </p:cNvPr>
          <p:cNvSpPr/>
          <p:nvPr/>
        </p:nvSpPr>
        <p:spPr>
          <a:xfrm rot="21366495">
            <a:off x="2045960" y="2484757"/>
            <a:ext cx="7953403" cy="243143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2060"/>
              </a:solidFill>
              <a:latin typeface="Cambria" panose="02040503050406030204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>
                <a:solidFill>
                  <a:srgbClr val="0070C0"/>
                </a:solidFill>
                <a:latin typeface="Cambria" panose="02040503050406030204" pitchFamily="18" charset="0"/>
                <a:cs typeface="Arial" charset="0"/>
              </a:rPr>
              <a:t>2023 год – 1228 учеников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>
                <a:solidFill>
                  <a:srgbClr val="0070C0"/>
                </a:solidFill>
                <a:latin typeface="Cambria" panose="02040503050406030204" pitchFamily="18" charset="0"/>
                <a:cs typeface="Arial" charset="0"/>
              </a:rPr>
              <a:t>2024 год – 1235 учеников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>
                <a:solidFill>
                  <a:srgbClr val="0070C0"/>
                </a:solidFill>
                <a:latin typeface="Cambria" panose="02040503050406030204" pitchFamily="18" charset="0"/>
                <a:cs typeface="Arial" charset="0"/>
              </a:rPr>
              <a:t>2025 год – 1177 учеников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>
                <a:solidFill>
                  <a:srgbClr val="0070C0"/>
                </a:solidFill>
                <a:latin typeface="Cambria" panose="02040503050406030204" pitchFamily="18" charset="0"/>
                <a:cs typeface="Arial" charset="0"/>
              </a:rPr>
              <a:t>Школа заполнена на 142,6 % от нормативных требований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i="1" dirty="0">
              <a:solidFill>
                <a:srgbClr val="0070C0"/>
              </a:solidFill>
              <a:latin typeface="Cambria" panose="020405030504060302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760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4B4F22-BF22-AB61-8EAE-6634B405E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674" y="146916"/>
            <a:ext cx="11702715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 НАЛИЧИИ ОБОРУДОВАННЫХ </a:t>
            </a:r>
            <a:br>
              <a:rPr lang="ru-RU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 КАБИНЕТОВ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F134059-D1CD-D456-C843-E522CC385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612" y="1257300"/>
            <a:ext cx="11726778" cy="5606967"/>
          </a:xfrm>
        </p:spPr>
        <p:txBody>
          <a:bodyPr>
            <a:normAutofit fontScale="85000" lnSpcReduction="2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ru-RU" b="1" i="0" dirty="0">
                <a:solidFill>
                  <a:srgbClr val="2733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учебных кабинетов — 46, в том числе:</a:t>
            </a:r>
            <a:br>
              <a:rPr lang="ru-RU" b="1" i="0" dirty="0">
                <a:solidFill>
                  <a:srgbClr val="2733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2733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русского языка и литературы — 5;</a:t>
            </a:r>
            <a:br>
              <a:rPr lang="ru-RU" b="0" i="0" dirty="0">
                <a:solidFill>
                  <a:srgbClr val="2733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2733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математики — 5;</a:t>
            </a:r>
            <a:br>
              <a:rPr lang="ru-RU" b="0" i="0" dirty="0">
                <a:solidFill>
                  <a:srgbClr val="2733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2733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информатики и ИКТ — 2;</a:t>
            </a:r>
            <a:br>
              <a:rPr lang="ru-RU" b="0" i="0" dirty="0">
                <a:solidFill>
                  <a:srgbClr val="2733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2733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истории и обществознания — 2;</a:t>
            </a:r>
            <a:br>
              <a:rPr lang="ru-RU" b="0" i="0" dirty="0">
                <a:solidFill>
                  <a:srgbClr val="2733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2733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географии — 1;</a:t>
            </a:r>
            <a:br>
              <a:rPr lang="ru-RU" b="0" i="0" dirty="0">
                <a:solidFill>
                  <a:srgbClr val="2733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2733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физики — 1;</a:t>
            </a:r>
            <a:br>
              <a:rPr lang="ru-RU" b="0" i="0" dirty="0">
                <a:solidFill>
                  <a:srgbClr val="2733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2733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химии — 1;</a:t>
            </a:r>
            <a:br>
              <a:rPr lang="ru-RU" b="0" i="0" dirty="0">
                <a:solidFill>
                  <a:srgbClr val="2733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2733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биологии — 1;</a:t>
            </a:r>
            <a:br>
              <a:rPr lang="ru-RU" b="0" i="0" dirty="0">
                <a:solidFill>
                  <a:srgbClr val="2733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2733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изобразительного искусства — 1;</a:t>
            </a:r>
            <a:br>
              <a:rPr lang="ru-RU" b="0" i="0" dirty="0">
                <a:solidFill>
                  <a:srgbClr val="2733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2733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иностранного языка — 7;</a:t>
            </a:r>
            <a:br>
              <a:rPr lang="ru-RU" b="0" i="0" dirty="0">
                <a:solidFill>
                  <a:srgbClr val="2733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2733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начальных классов — 18;</a:t>
            </a:r>
            <a:br>
              <a:rPr lang="ru-RU" b="0" i="0" dirty="0">
                <a:solidFill>
                  <a:srgbClr val="2733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2733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ОБЖ -1;</a:t>
            </a:r>
            <a:br>
              <a:rPr lang="ru-RU" b="0" i="0" dirty="0">
                <a:solidFill>
                  <a:srgbClr val="2733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2733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обслуживающего труда — 1;</a:t>
            </a:r>
            <a:br>
              <a:rPr lang="ru-RU" b="0" i="0" dirty="0">
                <a:solidFill>
                  <a:srgbClr val="2733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2733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 также мастерские: столярная (площадь 83,7 м</a:t>
            </a:r>
            <a:r>
              <a:rPr lang="ru-RU" b="0" i="0" baseline="30000" dirty="0">
                <a:solidFill>
                  <a:srgbClr val="2733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0" i="0" dirty="0">
                <a:solidFill>
                  <a:srgbClr val="2733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и слесарная (площадь 97,1 м</a:t>
            </a:r>
            <a:r>
              <a:rPr lang="ru-RU" b="0" i="0" baseline="30000" dirty="0">
                <a:solidFill>
                  <a:srgbClr val="2733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0" i="0" dirty="0">
                <a:solidFill>
                  <a:srgbClr val="2733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028" name="Picture 4" descr="кабинет музыки">
            <a:extLst>
              <a:ext uri="{FF2B5EF4-FFF2-40B4-BE49-F238E27FC236}">
                <a16:creationId xmlns:a16="http://schemas.microsoft.com/office/drawing/2014/main" xmlns="" id="{11EF48E6-2A32-C76E-481B-71383B634E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3"/>
          <a:stretch/>
        </p:blipFill>
        <p:spPr bwMode="auto">
          <a:xfrm>
            <a:off x="6801853" y="2238352"/>
            <a:ext cx="4588042" cy="336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169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</a:t>
            </a:r>
            <a:r>
              <a:rPr lang="ru-RU" b="1" dirty="0" smtClean="0">
                <a:solidFill>
                  <a:srgbClr val="C00000"/>
                </a:solidFill>
              </a:rPr>
              <a:t>КАДРЫ </a:t>
            </a:r>
            <a:r>
              <a:rPr lang="ru-RU" b="1" dirty="0">
                <a:solidFill>
                  <a:srgbClr val="C00000"/>
                </a:solidFill>
              </a:rPr>
              <a:t>РЕШАЮТ ВСЁ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133" y="1690688"/>
            <a:ext cx="7848599" cy="8223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           </a:t>
            </a:r>
            <a:r>
              <a:rPr lang="ru-RU" sz="2400" b="1" dirty="0"/>
              <a:t>Квалификация педагогов:  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60 </a:t>
            </a:r>
            <a:r>
              <a:rPr lang="ru-RU" sz="2400" b="1" dirty="0">
                <a:solidFill>
                  <a:srgbClr val="C00000"/>
                </a:solidFill>
              </a:rPr>
              <a:t>% </a:t>
            </a:r>
            <a:r>
              <a:rPr lang="ru-RU" sz="2400" b="1" dirty="0"/>
              <a:t>педагогов имеют высшую и 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1 </a:t>
            </a:r>
            <a:r>
              <a:rPr lang="ru-RU" sz="2400" b="1" dirty="0"/>
              <a:t>квалификационную категории</a:t>
            </a:r>
          </a:p>
          <a:p>
            <a:pPr algn="just">
              <a:spcBef>
                <a:spcPts val="0"/>
              </a:spcBef>
              <a:buNone/>
            </a:pP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None/>
            </a:pP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None/>
            </a:pP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400" b="0" i="0" dirty="0">
              <a:solidFill>
                <a:srgbClr val="4F5AA8"/>
              </a:solidFill>
              <a:effectLst/>
              <a:latin typeface="Montserrat" panose="00000500000000000000" pitchFamily="2" charset="-52"/>
            </a:endParaRPr>
          </a:p>
          <a:p>
            <a:pPr marL="0" indent="0" algn="ctr">
              <a:buNone/>
            </a:pPr>
            <a:endParaRPr lang="ru-RU" sz="2400" b="1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/>
              <a:t>                </a:t>
            </a:r>
          </a:p>
        </p:txBody>
      </p:sp>
      <p:pic>
        <p:nvPicPr>
          <p:cNvPr id="7" name="Рисунок 6" descr="C:\Users\Office\Downloads\IMG_7371.jpg">
            <a:extLst>
              <a:ext uri="{FF2B5EF4-FFF2-40B4-BE49-F238E27FC236}">
                <a16:creationId xmlns:a16="http://schemas.microsoft.com/office/drawing/2014/main" xmlns="" id="{9C93196F-5F1B-8F25-CB46-15127DCF7CF3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5732" y="298450"/>
            <a:ext cx="3172096" cy="2948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131747E-E1A6-8020-325A-E65ABCDC72A1}"/>
              </a:ext>
            </a:extLst>
          </p:cNvPr>
          <p:cNvSpPr txBox="1"/>
          <p:nvPr/>
        </p:nvSpPr>
        <p:spPr>
          <a:xfrm>
            <a:off x="200025" y="3143230"/>
            <a:ext cx="1149599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Учителя школы, имеют отраслевые награды:</a:t>
            </a:r>
          </a:p>
          <a:p>
            <a:pPr marL="342900" indent="-342900" algn="just">
              <a:spcBef>
                <a:spcPts val="0"/>
              </a:spcBef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Лауреаты президентской премии в рамках приоритетного национального проекта «Образование» - 2 чел</a:t>
            </a:r>
          </a:p>
          <a:p>
            <a:pPr marL="342900" indent="-342900" algn="just">
              <a:spcBef>
                <a:spcPts val="0"/>
              </a:spcBef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Почетная грамота Министерства образования и науки РФ  - 6 чел</a:t>
            </a:r>
          </a:p>
          <a:p>
            <a:pPr marL="285750" indent="-285750" algn="just">
              <a:spcBef>
                <a:spcPts val="0"/>
              </a:spcBef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Почетная грамота Министерства образования и науки Хабаровского края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-7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чел</a:t>
            </a:r>
          </a:p>
          <a:p>
            <a:pPr marL="285750" indent="-285750" algn="just">
              <a:spcBef>
                <a:spcPts val="0"/>
              </a:spcBef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Почетный работник общего образования РФ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-2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чел</a:t>
            </a:r>
          </a:p>
          <a:p>
            <a:pPr marL="285750" indent="-285750" algn="just">
              <a:spcBef>
                <a:spcPts val="0"/>
              </a:spcBef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Отличник народного просвещения  - 2 чел</a:t>
            </a:r>
          </a:p>
          <a:p>
            <a:pPr marL="285750" indent="-285750" algn="just">
              <a:spcBef>
                <a:spcPts val="0"/>
              </a:spcBef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Благодарственное письмо министерства образования и науки Хабаровского края -16 чел</a:t>
            </a:r>
          </a:p>
        </p:txBody>
      </p:sp>
    </p:spTree>
    <p:extLst>
      <p:ext uri="{BB962C8B-B14F-4D97-AF65-F5344CB8AC3E}">
        <p14:creationId xmlns:p14="http://schemas.microsoft.com/office/powerpoint/2010/main" val="3984416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98C4072-EB0A-4889-BC4B-5DCB5E153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4049" y="426024"/>
            <a:ext cx="8745617" cy="53533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Педагоги школы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E397AA1-5ABB-4B7C-8113-2862F446A741}"/>
              </a:ext>
            </a:extLst>
          </p:cNvPr>
          <p:cNvSpPr/>
          <p:nvPr/>
        </p:nvSpPr>
        <p:spPr>
          <a:xfrm>
            <a:off x="185800" y="1015093"/>
            <a:ext cx="862482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Педагоги школы на протяжении нескольких лет активно принимают участие в различных конкурсах: </a:t>
            </a:r>
          </a:p>
          <a:p>
            <a:pPr marL="342900" indent="-342900" algn="just">
              <a:spcBef>
                <a:spcPts val="0"/>
              </a:spcBef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победители конкурса «Учитель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года - 2024»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- 1 чел,</a:t>
            </a:r>
          </a:p>
          <a:p>
            <a:pPr marL="342900" indent="-342900" algn="just">
              <a:spcBef>
                <a:spcPts val="0"/>
              </a:spcBef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победители краевой дистанционной олимпиады для педагогов «Компетенция-21 век»; </a:t>
            </a:r>
          </a:p>
          <a:p>
            <a:pPr marL="342900" indent="-342900" algn="just">
              <a:spcBef>
                <a:spcPts val="0"/>
              </a:spcBef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победители регионального этапа всероссийской олимпиады учителей естественных наук «ДНК науки»,  </a:t>
            </a:r>
          </a:p>
          <a:p>
            <a:pPr marL="342900" indent="-342900" algn="just">
              <a:spcBef>
                <a:spcPts val="0"/>
              </a:spcBef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дипломанты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открытого городского конкурса методических разработок «Самый классный праздник»; </a:t>
            </a:r>
          </a:p>
          <a:p>
            <a:pPr marL="342900" indent="-342900" algn="just">
              <a:spcBef>
                <a:spcPts val="0"/>
              </a:spcBef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дипломанты регионального конкурса педагогического мастерства «За нравственный подвиг учителя», </a:t>
            </a:r>
          </a:p>
          <a:p>
            <a:pPr marL="342900" indent="-342900" algn="just">
              <a:spcBef>
                <a:spcPts val="0"/>
              </a:spcBef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дипломанты регионального конкурса методических разработок по духовно-нравственному воспитанию, </a:t>
            </a:r>
          </a:p>
          <a:p>
            <a:pPr marL="342900" indent="-342900" algn="just">
              <a:spcBef>
                <a:spcPts val="0"/>
              </a:spcBef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победители конкурса «Класс года».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68" y="1646872"/>
            <a:ext cx="2673191" cy="3564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9440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         </a:t>
            </a:r>
            <a:r>
              <a:rPr lang="ru-RU" b="1" dirty="0">
                <a:solidFill>
                  <a:srgbClr val="C00000"/>
                </a:solidFill>
              </a:rPr>
              <a:t>Школа – участник инженерного кластера профильного 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5011" y="1825625"/>
            <a:ext cx="5634789" cy="44468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          </a:t>
            </a:r>
          </a:p>
          <a:p>
            <a:pPr marL="0" indent="0" algn="ctr">
              <a:buNone/>
            </a:pPr>
            <a:r>
              <a:rPr lang="ru-RU" b="1" dirty="0"/>
              <a:t>10 – 11 классы МИП </a:t>
            </a:r>
          </a:p>
          <a:p>
            <a:pPr marL="0" indent="0" algn="ctr">
              <a:buNone/>
            </a:pPr>
            <a:r>
              <a:rPr lang="ru-RU" b="1" dirty="0"/>
              <a:t>(Металлургический Инженерный Профиль)</a:t>
            </a:r>
            <a:r>
              <a:rPr lang="ru-RU" dirty="0"/>
              <a:t>        </a:t>
            </a:r>
            <a:r>
              <a:rPr lang="ru-RU" b="1" dirty="0"/>
              <a:t>Партнеры профильного обучения:</a:t>
            </a:r>
          </a:p>
          <a:p>
            <a:pPr algn="ctr"/>
            <a:r>
              <a:rPr lang="ru-RU" b="1" dirty="0"/>
              <a:t>ООО «Амурсталь»</a:t>
            </a:r>
          </a:p>
          <a:p>
            <a:pPr algn="ctr"/>
            <a:r>
              <a:rPr lang="ru-RU" b="1" dirty="0"/>
              <a:t>ФГБОУ ВО «КнАГУ»    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u="sng" dirty="0"/>
              <a:t>Предметы инженерного профиля: </a:t>
            </a:r>
            <a:r>
              <a:rPr lang="ru-RU" dirty="0"/>
              <a:t>математика, физика, информатика, химия.</a:t>
            </a:r>
          </a:p>
          <a:p>
            <a:r>
              <a:rPr lang="ru-RU" dirty="0"/>
              <a:t>Лаборатория робототехники, автоматики и мехатроники</a:t>
            </a:r>
          </a:p>
          <a:p>
            <a:r>
              <a:rPr lang="ru-RU" dirty="0"/>
              <a:t>Слесарная мастерская с модулем «Основы металлургического производства»</a:t>
            </a:r>
          </a:p>
        </p:txBody>
      </p:sp>
    </p:spTree>
    <p:extLst>
      <p:ext uri="{BB962C8B-B14F-4D97-AF65-F5344CB8AC3E}">
        <p14:creationId xmlns:p14="http://schemas.microsoft.com/office/powerpoint/2010/main" val="151918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98C4072-EB0A-4889-BC4B-5DCB5E153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3576" y="287627"/>
            <a:ext cx="7308703" cy="731276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Гранты и инновационная работа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E397AA1-5ABB-4B7C-8113-2862F446A741}"/>
              </a:ext>
            </a:extLst>
          </p:cNvPr>
          <p:cNvSpPr/>
          <p:nvPr/>
        </p:nvSpPr>
        <p:spPr>
          <a:xfrm>
            <a:off x="420931" y="1441215"/>
            <a:ext cx="112964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Научно-исследовательская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МОУ СОШ №31 объединяет исследовательскую работу педагогов и учащихся.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Школа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победителем Всероссийского конкурса «Добро не уходит на каникулы». На протяжении нескольких лет школьный проект «Детство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получает грант на развитие добровольческого движения.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Школа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приняла участие в конкурсе Благотворительного   фонда развития образования «Айкью ОПШН»   и реализует грантовый проект по информатизации «Поколение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    </a:t>
            </a:r>
          </a:p>
          <a:p>
            <a:endParaRPr lang="ru-RU" sz="2400" dirty="0"/>
          </a:p>
          <a:p>
            <a:endParaRPr lang="ru-RU" sz="2400" b="1" dirty="0"/>
          </a:p>
        </p:txBody>
      </p:sp>
      <p:pic>
        <p:nvPicPr>
          <p:cNvPr id="5" name="Рисунок 4" descr="C:\Users\Rina\Desktop\6be9ae_f15673c24f92446fb4fdacff3431fe0e_mv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52"/>
            <a:ext cx="3353390" cy="1477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629" y="4688118"/>
            <a:ext cx="2749842" cy="2062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8" descr="Изображение выглядит как текст, внутренний, компьютер&#10;&#10;Автоматически созданное описание">
            <a:extLst>
              <a:ext uri="{FF2B5EF4-FFF2-40B4-BE49-F238E27FC236}">
                <a16:creationId xmlns:a16="http://schemas.microsoft.com/office/drawing/2014/main" xmlns="" id="{B44FD07A-52F1-4D52-81E8-3BED347AF7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143" y="4963120"/>
            <a:ext cx="2456837" cy="1842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7788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98C4072-EB0A-4889-BC4B-5DCB5E153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1241" y="274563"/>
            <a:ext cx="7622211" cy="94028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 работа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Изображение выглядит как человек, в позе, стоит, группа&#10;&#10;Автоматически созданное описание">
            <a:extLst>
              <a:ext uri="{FF2B5EF4-FFF2-40B4-BE49-F238E27FC236}">
                <a16:creationId xmlns:a16="http://schemas.microsoft.com/office/drawing/2014/main" xmlns="" id="{8CB2973A-AFE6-4901-8D59-E70C1B316C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501" y="2451605"/>
            <a:ext cx="2585601" cy="1939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E397AA1-5ABB-4B7C-8113-2862F446A741}"/>
              </a:ext>
            </a:extLst>
          </p:cNvPr>
          <p:cNvSpPr/>
          <p:nvPr/>
        </p:nvSpPr>
        <p:spPr>
          <a:xfrm>
            <a:off x="197224" y="744704"/>
            <a:ext cx="11633595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Более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130 учащихся школы поощрены наградными путевками в Краевой детский центр «Созвездие», всероссийские детские центры «Океан», «Орлёнок», «Смена».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 года в школе работает военно-патриотический клуб «Знамя».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Курсанты клуба регулярно принимают участие в школьных и городских мероприятиях.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МОУ СОШ № 31 активно работает Музей «Путевка в жизнь». Руководитель музея и активисты данного направления плодотворно занимаются поисковой деятельностью, участвуют в городских и краевых проектах. Музей победил в грантовом конкурсе Международного Мемориала.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Школа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развивает ученическое самоуправление, проводит массовые акции и флэшмобы. Развивает активность и инициативность школьников и молодых педагогов.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Коллектив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МОУ СОШ № 31 активно участвует в реализации проектов Российского движения школьников.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416" y="1957339"/>
            <a:ext cx="1777584" cy="2370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Изображение выглядит как человек, внутренний, стоит, группа&#10;&#10;Автоматически созданное описание">
            <a:extLst>
              <a:ext uri="{FF2B5EF4-FFF2-40B4-BE49-F238E27FC236}">
                <a16:creationId xmlns:a16="http://schemas.microsoft.com/office/drawing/2014/main" xmlns="" id="{A0B59B4A-3959-4040-9F53-CDC045DD99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81" y="2105246"/>
            <a:ext cx="2765731" cy="2074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Изображение выглядит как дорога, человек, внешний, здание&#10;&#10;Автоматически созданное описание">
            <a:extLst>
              <a:ext uri="{FF2B5EF4-FFF2-40B4-BE49-F238E27FC236}">
                <a16:creationId xmlns:a16="http://schemas.microsoft.com/office/drawing/2014/main" xmlns="" id="{08AF9F95-2183-4AFB-AC1B-82D4DD0CC7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312" y="2154943"/>
            <a:ext cx="2995021" cy="2119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2830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98C4072-EB0A-4889-BC4B-5DCB5E153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9435" y="300690"/>
            <a:ext cx="7308703" cy="73127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Спорт в школе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E397AA1-5ABB-4B7C-8113-2862F446A741}"/>
              </a:ext>
            </a:extLst>
          </p:cNvPr>
          <p:cNvSpPr/>
          <p:nvPr/>
        </p:nvSpPr>
        <p:spPr>
          <a:xfrm>
            <a:off x="300169" y="1031966"/>
            <a:ext cx="112964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Малый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зал в школе оборудован для проведения тренировок борьбы «Самбо». </a:t>
            </a:r>
          </a:p>
          <a:p>
            <a:pPr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Юные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спортсмены регулярно берут призовые места на соревнованиях  разного уровня.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нескольких лет МОУ СОШ № 31 занимает 1 и 2 места среди школ города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боксу.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 работает школьный спортивный клуб «Импульс». В его состав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входят следующие направления: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самбо и дзюдо, прыжки на батуте, бокс, айкидо, футбол, гандбол, шашечный клуб «Черно-белая клетка», подвижные спортивные игры.</a:t>
            </a:r>
          </a:p>
          <a:p>
            <a:endParaRPr lang="ru-RU" sz="2400" b="1" dirty="0"/>
          </a:p>
          <a:p>
            <a:pPr>
              <a:spcBef>
                <a:spcPts val="0"/>
              </a:spcBef>
              <a:buNone/>
            </a:pPr>
            <a:endParaRPr lang="ru-RU" sz="2400" b="1" dirty="0">
              <a:latin typeface="Trebuchet MS" panose="020B0603020202020204" pitchFamily="34" charset="0"/>
              <a:cs typeface="Times New Roman" pitchFamily="18" charset="0"/>
            </a:endParaRPr>
          </a:p>
          <a:p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62" y="4789196"/>
            <a:ext cx="2617326" cy="1867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688" y="4789196"/>
            <a:ext cx="2544352" cy="1867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DC324FB-F00C-4255-98AF-41A8AFA90E3A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64727" y="4802550"/>
            <a:ext cx="2617326" cy="1867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EB947864-CD53-454A-95F5-46966B769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784" y="4802550"/>
            <a:ext cx="2387106" cy="1790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3923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534</Words>
  <Application>Microsoft Office PowerPoint</Application>
  <PresentationFormat>Произвольный</PresentationFormat>
  <Paragraphs>82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Муниципальное общеобразовательное учреждение         средняя общеобразовательная школа  № 31</vt:lpstr>
      <vt:lpstr>Презентация PowerPoint</vt:lpstr>
      <vt:lpstr>СВЕДЕНИЯ О НАЛИЧИИ ОБОРУДОВАННЫХ  УЧЕБНЫХ КАБИНЕТОВ</vt:lpstr>
      <vt:lpstr>   КАДРЫ РЕШАЮТ ВСЁ</vt:lpstr>
      <vt:lpstr>Презентация PowerPoint</vt:lpstr>
      <vt:lpstr>         Школа – участник инженерного кластера профильного обучения</vt:lpstr>
      <vt:lpstr>Презентация PowerPoint</vt:lpstr>
      <vt:lpstr>Презентация PowerPoint</vt:lpstr>
      <vt:lpstr>Презентация PowerPoint</vt:lpstr>
      <vt:lpstr>Новое образовательное пространство школы</vt:lpstr>
    </vt:vector>
  </TitlesOfParts>
  <Company>LightKey.Store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учреждение         средняя общеобразовательная школа  № 31</dc:title>
  <dc:creator>Oleg Bannov</dc:creator>
  <cp:lastModifiedBy>Пользователь Windows</cp:lastModifiedBy>
  <cp:revision>4</cp:revision>
  <dcterms:created xsi:type="dcterms:W3CDTF">2026-03-25T07:31:33Z</dcterms:created>
  <dcterms:modified xsi:type="dcterms:W3CDTF">2026-03-26T05:43:57Z</dcterms:modified>
</cp:coreProperties>
</file>