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4" r:id="rId7"/>
    <p:sldId id="262" r:id="rId8"/>
    <p:sldId id="263" r:id="rId9"/>
    <p:sldId id="265" r:id="rId10"/>
    <p:sldId id="267" r:id="rId11"/>
    <p:sldId id="268" r:id="rId12"/>
    <p:sldId id="259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57290" y="3887801"/>
            <a:ext cx="7358063" cy="1470025"/>
          </a:xfrm>
        </p:spPr>
        <p:txBody>
          <a:bodyPr/>
          <a:lstStyle/>
          <a:p>
            <a:r>
              <a:rPr lang="ru-RU" sz="24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  <a:t>Муниципальное дошкольное общеобразовательное учреждение детский сад общеразвивающего вида с приоритетным направлением </a:t>
            </a:r>
            <a:br>
              <a:rPr lang="ru-RU" sz="24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</a:br>
            <a:r>
              <a:rPr lang="ru-RU" sz="24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  <a:t>по физическому развитию детей № 26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285728"/>
            <a:ext cx="7400925" cy="1785950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i="1" dirty="0">
                <a:solidFill>
                  <a:srgbClr val="7030A0"/>
                </a:solidFill>
                <a:cs typeface="Microsoft New Tai Lue" panose="020B0502040204020203" pitchFamily="34" charset="0"/>
              </a:rPr>
              <a:t>Давайте познакомимся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285719" y="214290"/>
            <a:ext cx="8372505" cy="500066"/>
          </a:xfrm>
        </p:spPr>
        <p:txBody>
          <a:bodyPr/>
          <a:lstStyle/>
          <a:p>
            <a:r>
              <a:rPr lang="ru-RU" sz="4000" b="1" dirty="0">
                <a:solidFill>
                  <a:srgbClr val="7030A0"/>
                </a:solidFill>
              </a:rPr>
              <a:t>Каким должен быть воспитатель?!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3000372"/>
            <a:ext cx="8229600" cy="3125788"/>
          </a:xfrm>
        </p:spPr>
        <p:txBody>
          <a:bodyPr/>
          <a:lstStyle/>
          <a:p>
            <a:pPr eaLnBrk="1" hangingPunct="1">
              <a:buNone/>
            </a:pPr>
            <a:br>
              <a:rPr lang="ru-RU" altLang="ru-RU" sz="2400" dirty="0">
                <a:latin typeface="Times New Roman" pitchFamily="18" charset="0"/>
                <a:cs typeface="Times New Roman" pitchFamily="18" charset="0"/>
              </a:rPr>
            </a:br>
            <a:br>
              <a:rPr lang="ru-RU" alt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997838"/>
            <a:ext cx="835824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dirty="0">
                <a:latin typeface="Segoe Script" pitchFamily="66" charset="0"/>
              </a:rPr>
              <a:t>Внимательным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>
                <a:latin typeface="Segoe Script" pitchFamily="66" charset="0"/>
              </a:rPr>
              <a:t>Чутким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>
                <a:latin typeface="Segoe Script" pitchFamily="66" charset="0"/>
              </a:rPr>
              <a:t>Активным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>
                <a:latin typeface="Segoe Script" pitchFamily="66" charset="0"/>
              </a:rPr>
              <a:t>Любящим детей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>
                <a:latin typeface="Segoe Script" pitchFamily="66" charset="0"/>
              </a:rPr>
              <a:t>Ответственным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>
                <a:latin typeface="Segoe Script" pitchFamily="66" charset="0"/>
              </a:rPr>
              <a:t>Общительным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>
                <a:latin typeface="Segoe Script" pitchFamily="66" charset="0"/>
              </a:rPr>
              <a:t>Доброжелательным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>
                <a:latin typeface="Segoe Script" pitchFamily="66" charset="0"/>
              </a:rPr>
              <a:t>Творческим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>
                <a:latin typeface="Segoe Script" pitchFamily="66" charset="0"/>
              </a:rPr>
              <a:t>Культурным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>
                <a:latin typeface="Segoe Script" pitchFamily="66" charset="0"/>
              </a:rPr>
              <a:t>Жизнерадостным</a:t>
            </a:r>
          </a:p>
          <a:p>
            <a:pPr algn="ctr"/>
            <a:endParaRPr lang="ru-RU" sz="1600" dirty="0">
              <a:solidFill>
                <a:srgbClr val="7030A0"/>
              </a:solidFill>
              <a:latin typeface="Segoe Script" pitchFamily="66" charset="0"/>
            </a:endParaRPr>
          </a:p>
          <a:p>
            <a:pPr algn="ctr"/>
            <a:r>
              <a:rPr lang="ru-RU" sz="1600" b="1" dirty="0">
                <a:solidFill>
                  <a:srgbClr val="7030A0"/>
                </a:solidFill>
                <a:latin typeface="Segoe Script" pitchFamily="66" charset="0"/>
              </a:rPr>
              <a:t>Мы никогда не сидим на месте, много знать и уметь желаем,</a:t>
            </a:r>
            <a:br>
              <a:rPr lang="ru-RU" sz="1600" b="1" dirty="0">
                <a:solidFill>
                  <a:srgbClr val="7030A0"/>
                </a:solidFill>
                <a:latin typeface="Segoe Script" pitchFamily="66" charset="0"/>
              </a:rPr>
            </a:br>
            <a:r>
              <a:rPr lang="ru-RU" sz="1600" b="1" dirty="0">
                <a:solidFill>
                  <a:srgbClr val="7030A0"/>
                </a:solidFill>
                <a:latin typeface="Segoe Script" pitchFamily="66" charset="0"/>
              </a:rPr>
              <a:t> мы творим и работаем вместе и вершины свои покоряем! Приходи к </a:t>
            </a:r>
            <a:r>
              <a:rPr lang="ru-RU" sz="1600" b="1" err="1">
                <a:solidFill>
                  <a:srgbClr val="7030A0"/>
                </a:solidFill>
                <a:latin typeface="Segoe Script" pitchFamily="66" charset="0"/>
              </a:rPr>
              <a:t>нам</a:t>
            </a:r>
            <a:r>
              <a:rPr lang="ru-RU" sz="1600" b="1">
                <a:solidFill>
                  <a:srgbClr val="7030A0"/>
                </a:solidFill>
                <a:latin typeface="Segoe Script" pitchFamily="66" charset="0"/>
              </a:rPr>
              <a:t>, мы ждем именно тебя!!!</a:t>
            </a:r>
            <a:endParaRPr lang="ru-RU" sz="2400" b="1" dirty="0">
              <a:latin typeface="Segoe Script" pitchFamily="66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endParaRPr lang="ru-RU" sz="2400" dirty="0">
              <a:latin typeface="Segoe Script" pitchFamily="66" charset="0"/>
            </a:endParaRPr>
          </a:p>
          <a:p>
            <a:endParaRPr lang="ru-RU" sz="2400" dirty="0">
              <a:latin typeface="Segoe Script" pitchFamily="66" charset="0"/>
            </a:endParaRPr>
          </a:p>
        </p:txBody>
      </p:sp>
      <p:pic>
        <p:nvPicPr>
          <p:cNvPr id="6" name="Picture 7" descr="C:\Users\Оксана\Downloads\2025-03-10_15-52-5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2000240"/>
            <a:ext cx="4929222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928802"/>
            <a:ext cx="8229600" cy="2786082"/>
          </a:xfrm>
        </p:spPr>
        <p:txBody>
          <a:bodyPr/>
          <a:lstStyle/>
          <a:p>
            <a:r>
              <a:rPr lang="ru-RU" sz="2800" b="1" i="1" dirty="0">
                <a:solidFill>
                  <a:srgbClr val="7030A0"/>
                </a:solidFill>
                <a:latin typeface="Century Schoolbook" pitchFamily="18" charset="0"/>
              </a:rPr>
              <a:t>С нас наставник, с вас желание работать и стать волшебником для детей!</a:t>
            </a:r>
            <a:br>
              <a:rPr lang="ru-RU" sz="2800" b="1" i="1" dirty="0">
                <a:solidFill>
                  <a:srgbClr val="7030A0"/>
                </a:solidFill>
                <a:latin typeface="Century Schoolbook" pitchFamily="18" charset="0"/>
              </a:rPr>
            </a:br>
            <a:r>
              <a:rPr lang="ru-RU" sz="2800" b="1" i="1" dirty="0">
                <a:solidFill>
                  <a:srgbClr val="7030A0"/>
                </a:solidFill>
                <a:latin typeface="Century Schoolbook" pitchFamily="18" charset="0"/>
              </a:rPr>
              <a:t>Мы поможем адаптироваться в коллективе, окажем своевременную помощь в профессиональном развитии</a:t>
            </a:r>
            <a:r>
              <a:rPr lang="ru-RU" sz="3200" dirty="0">
                <a:solidFill>
                  <a:srgbClr val="7030A0"/>
                </a:solidFill>
                <a:latin typeface="Century Schoolbook" pitchFamily="18" charset="0"/>
              </a:rPr>
              <a:t>!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40" y="4643446"/>
            <a:ext cx="2242345" cy="202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268799"/>
          </a:xfrm>
        </p:spPr>
        <p:txBody>
          <a:bodyPr/>
          <a:lstStyle/>
          <a:p>
            <a:pPr>
              <a:buNone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                                     Притча</a:t>
            </a:r>
          </a:p>
          <a:p>
            <a:pPr>
              <a:buNone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2400" b="1" dirty="0">
                <a:latin typeface="Calibri" pitchFamily="34" charset="0"/>
              </a:rPr>
              <a:t>«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Жил мудрец, который знал все. Один человек захотел доказать, что мудрец знает не все. Зажав в ладонях бабочку, он спросил: «Скажи, мудрец, какая бабочка у меня в руках: мертвая или живая?» А сам думает: «Скажет живая – я ее умертвляю, скажет мертвая – выпущу». Мудрец, подумав, ответил: «Все в твоих руках». Эту притчу я взяла не случайно. </a:t>
            </a:r>
          </a:p>
          <a:p>
            <a:pPr eaLnBrk="1" hangingPunct="1">
              <a:buNone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    В наших руках возможность попасть сплоченный коллектив, в котором будет комфортно трудиться. </a:t>
            </a:r>
          </a:p>
          <a:p>
            <a:pPr eaLnBrk="1" hangingPunct="1">
              <a:buNone/>
            </a:pPr>
            <a:br>
              <a:rPr lang="ru-RU" altLang="ru-RU" sz="2400" dirty="0">
                <a:latin typeface="Times New Roman" pitchFamily="18" charset="0"/>
                <a:cs typeface="Times New Roman" pitchFamily="18" charset="0"/>
              </a:rPr>
            </a:br>
            <a:br>
              <a:rPr lang="ru-RU" alt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4" y="2000250"/>
            <a:ext cx="8501093" cy="4525094"/>
          </a:xfrm>
        </p:spPr>
        <p:txBody>
          <a:bodyPr/>
          <a:lstStyle/>
          <a:p>
            <a:br>
              <a:rPr lang="ru-RU" sz="2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Юридический адрес:</a:t>
            </a:r>
            <a:r>
              <a:rPr lang="ru-RU" sz="2000" b="1" i="0" dirty="0">
                <a:solidFill>
                  <a:srgbClr val="002060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681000, Хабаровский край, г. Комсомольск-на-Амуре, ул. Ленина, 83/2</a:t>
            </a:r>
            <a:b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Телефон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8 (4217) 52-70-02</a:t>
            </a:r>
            <a:b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Режим работы: 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п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ятидневная рабочая неделя , с 7.00 до 19.00, выходные дни (суббота, воскресенье)</a:t>
            </a:r>
            <a:b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дошкольном учреждение функционирует 12 групп общеразвивающей направленности  от 1,5 до 8 лет.</a:t>
            </a:r>
            <a:b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Сайт нашего детского сада: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http://mdou26kms.ucoz.ru/ 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Наши социальные сети: Одноклассники -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https://ok.ru/group/70000001831175/topic/156649737849607 </a:t>
            </a:r>
            <a:br>
              <a:rPr lang="ru-RU" sz="2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VK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-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https://vk.com/public216895644?w=wall-216895644_472 </a:t>
            </a:r>
            <a:b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Телеграмм -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https://t.me/mdou_26kms </a:t>
            </a:r>
            <a:b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               </a:t>
            </a:r>
            <a:r>
              <a:rPr lang="ru-RU" sz="2400" dirty="0">
                <a:solidFill>
                  <a:srgbClr val="000000"/>
                </a:solidFill>
                <a:latin typeface="Mistral" panose="03090702030407020403" pitchFamily="66" charset="0"/>
              </a:rPr>
              <a:t>загляните к нам у нас весело </a:t>
            </a:r>
            <a:br>
              <a:rPr lang="ru-RU" sz="2400" dirty="0">
                <a:solidFill>
                  <a:srgbClr val="000000"/>
                </a:solidFill>
                <a:latin typeface="Mistral" panose="03090702030407020403" pitchFamily="66" charset="0"/>
              </a:rPr>
            </a:br>
            <a:r>
              <a:rPr lang="ru-RU" sz="2400" dirty="0">
                <a:solidFill>
                  <a:srgbClr val="000000"/>
                </a:solidFill>
                <a:latin typeface="Mistral" panose="03090702030407020403" pitchFamily="66" charset="0"/>
              </a:rPr>
              <a:t>                 и интересно! </a:t>
            </a:r>
            <a:br>
              <a:rPr lang="ru-RU" sz="3600" dirty="0">
                <a:solidFill>
                  <a:srgbClr val="000000"/>
                </a:solidFill>
                <a:latin typeface="Mistral" panose="03090702030407020403" pitchFamily="66" charset="0"/>
              </a:rPr>
            </a:br>
            <a:endParaRPr lang="ru-RU" sz="2400" dirty="0">
              <a:latin typeface="Mistral" panose="03090702030407020403" pitchFamily="66" charset="0"/>
            </a:endParaRP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4C804C5E-A168-4467-96C1-7145DAE1866E}"/>
              </a:ext>
            </a:extLst>
          </p:cNvPr>
          <p:cNvSpPr/>
          <p:nvPr/>
        </p:nvSpPr>
        <p:spPr>
          <a:xfrm>
            <a:off x="1071538" y="5429264"/>
            <a:ext cx="978408" cy="4846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1" y="188640"/>
            <a:ext cx="9036496" cy="648044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Педагогический коллектив МДОУ № 26 это творческий и профессиональный союз  единомышленников.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Наш руководитель  -  Колина Оксана Владимировна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нашем коллективе  24 педагога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Инструктор по физической культуре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Два музыкальных руководителя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Кадровый состав достаточно стабилен, достиг высокого уровня ответственности за результаты своего труда.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Каждые пять лет педагоги проходят аттестацию и повышают свою квалификационную категорию. Педагоги принимают активное участие  в творческих конкурсах, как на муниципальном уровне, так и внутри ДОУ.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Users\Оксана\Downloads\2025-03-10_13-36-4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286256"/>
            <a:ext cx="2714644" cy="2342862"/>
          </a:xfrm>
          <a:prstGeom prst="rect">
            <a:avLst/>
          </a:prstGeom>
          <a:noFill/>
        </p:spPr>
      </p:pic>
      <p:pic>
        <p:nvPicPr>
          <p:cNvPr id="1027" name="Picture 3" descr="C:\Users\Оксана\Downloads\2025-03-10_14-16-1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4286256"/>
            <a:ext cx="2643206" cy="2357454"/>
          </a:xfrm>
          <a:prstGeom prst="rect">
            <a:avLst/>
          </a:prstGeom>
          <a:noFill/>
        </p:spPr>
      </p:pic>
      <p:pic>
        <p:nvPicPr>
          <p:cNvPr id="1028" name="Picture 4" descr="C:\Users\Оксана\Downloads\2025-03-10_13-47-4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4286256"/>
            <a:ext cx="2786082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685800" y="2564904"/>
            <a:ext cx="7772400" cy="1152128"/>
          </a:xfrm>
        </p:spPr>
        <p:txBody>
          <a:bodyPr/>
          <a:lstStyle/>
          <a:p>
            <a:r>
              <a:rPr lang="ru-RU" sz="2400" b="1" i="1" dirty="0" err="1">
                <a:cs typeface="Microsoft New Tai Lue" panose="020B0502040204020203" pitchFamily="34" charset="0"/>
              </a:rPr>
              <a:t>Созданны</a:t>
            </a:r>
            <a:r>
              <a:rPr lang="ru-RU" sz="2400" b="1" i="1" dirty="0">
                <a:cs typeface="Microsoft New Tai Lue" panose="020B0502040204020203" pitchFamily="34" charset="0"/>
              </a:rPr>
              <a:t> условия для двигательной активности детей(наличие плавательного бассейна, спортивного зала, музыкального зала)</a:t>
            </a:r>
            <a:br>
              <a:rPr lang="ru-RU" sz="2400" b="1" i="1" dirty="0">
                <a:cs typeface="Microsoft New Tai Lue" panose="020B0502040204020203" pitchFamily="34" charset="0"/>
              </a:rPr>
            </a:br>
            <a:r>
              <a:rPr lang="ru-RU" sz="2400" b="1" i="1" dirty="0">
                <a:cs typeface="Microsoft New Tai Lue" panose="020B0502040204020203" pitchFamily="34" charset="0"/>
              </a:rPr>
              <a:t>Система закаливания</a:t>
            </a:r>
            <a:br>
              <a:rPr lang="ru-RU" sz="2400" b="1" i="1" dirty="0">
                <a:cs typeface="Microsoft New Tai Lue" panose="020B0502040204020203" pitchFamily="34" charset="0"/>
              </a:rPr>
            </a:br>
            <a:r>
              <a:rPr lang="ru-RU" sz="2400" b="1" i="1" dirty="0">
                <a:cs typeface="Microsoft New Tai Lue" panose="020B0502040204020203" pitchFamily="34" charset="0"/>
              </a:rPr>
              <a:t>Система двигательной активности </a:t>
            </a:r>
            <a:br>
              <a:rPr lang="ru-RU" sz="2400" b="1" i="1" dirty="0">
                <a:cs typeface="Microsoft New Tai Lue" panose="020B0502040204020203" pitchFamily="34" charset="0"/>
              </a:rPr>
            </a:br>
            <a:r>
              <a:rPr lang="ru-RU" sz="2400" b="1" i="1" dirty="0">
                <a:cs typeface="Microsoft New Tai Lue" panose="020B0502040204020203" pitchFamily="34" charset="0"/>
              </a:rPr>
              <a:t>ДОП физкультурно-спортивной направленности</a:t>
            </a:r>
            <a:br>
              <a:rPr lang="ru-RU" sz="24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</a:br>
            <a:endParaRPr lang="ru-RU" sz="2400" b="1" i="1" dirty="0">
              <a:solidFill>
                <a:srgbClr val="7030A0"/>
              </a:solidFill>
              <a:cs typeface="Microsoft New Tai Lue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149080"/>
            <a:ext cx="8960024" cy="2708920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endParaRPr lang="ru-RU" i="1" dirty="0">
              <a:solidFill>
                <a:srgbClr val="7030A0"/>
              </a:solidFill>
              <a:cs typeface="Microsoft New Tai Lue" panose="020B0502040204020203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ru-RU" i="1" dirty="0">
              <a:solidFill>
                <a:srgbClr val="7030A0"/>
              </a:solidFill>
              <a:cs typeface="Microsoft New Tai Lue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A6A217-C5F3-4F84-BDE9-E53C7FF4D768}"/>
              </a:ext>
            </a:extLst>
          </p:cNvPr>
          <p:cNvSpPr txBox="1"/>
          <p:nvPr/>
        </p:nvSpPr>
        <p:spPr>
          <a:xfrm>
            <a:off x="179512" y="188640"/>
            <a:ext cx="6678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b="1" i="1" dirty="0">
                <a:solidFill>
                  <a:srgbClr val="FF0000"/>
                </a:solidFill>
                <a:cs typeface="Microsoft New Tai Lue" panose="020B0502040204020203" pitchFamily="34" charset="0"/>
              </a:rPr>
              <a:t>Физкультурно-оздоровительная работа  - приоритетное направление </a:t>
            </a:r>
            <a:r>
              <a:rPr lang="ru-RU" b="1" i="1" dirty="0" err="1">
                <a:solidFill>
                  <a:srgbClr val="FF0000"/>
                </a:solidFill>
                <a:cs typeface="Microsoft New Tai Lue" panose="020B0502040204020203" pitchFamily="34" charset="0"/>
              </a:rPr>
              <a:t>направление</a:t>
            </a:r>
            <a:r>
              <a:rPr lang="ru-RU" b="1" i="1" dirty="0">
                <a:solidFill>
                  <a:srgbClr val="FF0000"/>
                </a:solidFill>
                <a:cs typeface="Microsoft New Tai Lue" panose="020B0502040204020203" pitchFamily="34" charset="0"/>
              </a:rPr>
              <a:t>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330580-F74B-4FAA-AE66-D068EB248F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175629"/>
            <a:ext cx="1368152" cy="243427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C4B7EFF-8A4C-461F-A405-0888752BB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75629"/>
            <a:ext cx="2304257" cy="24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8D4EE04-E76C-45AA-8B83-563543259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4175629"/>
            <a:ext cx="2376263" cy="243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C19812-BDC3-4C49-A48A-B885BB0DC2C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3754" y="4159878"/>
            <a:ext cx="2138059" cy="12026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117F2E-77D3-46D5-80A4-99EA0675B17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104" y="5445964"/>
            <a:ext cx="2138058" cy="120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29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05C0246-374E-4F58-B6D7-4FD280F8E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3454152" cy="146447"/>
          </a:xfrm>
        </p:spPr>
        <p:txBody>
          <a:bodyPr/>
          <a:lstStyle/>
          <a:p>
            <a:r>
              <a:rPr lang="ru-RU" dirty="0"/>
              <a:t>\</a:t>
            </a:r>
          </a:p>
        </p:txBody>
      </p:sp>
      <p:pic>
        <p:nvPicPr>
          <p:cNvPr id="2050" name="Picture 2" descr="C:\Users\Оксана\Desktop\степ\IMG_20240209_154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16789">
            <a:off x="479588" y="4314018"/>
            <a:ext cx="2571768" cy="1928826"/>
          </a:xfrm>
          <a:prstGeom prst="rect">
            <a:avLst/>
          </a:prstGeom>
          <a:noFill/>
        </p:spPr>
      </p:pic>
      <p:pic>
        <p:nvPicPr>
          <p:cNvPr id="2051" name="Picture 3" descr="C:\Users\Оксана\Desktop\степ\IMG_20240209_154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02556">
            <a:off x="6079491" y="2093786"/>
            <a:ext cx="2657852" cy="1993389"/>
          </a:xfrm>
          <a:prstGeom prst="rect">
            <a:avLst/>
          </a:prstGeom>
          <a:noFill/>
        </p:spPr>
      </p:pic>
      <p:pic>
        <p:nvPicPr>
          <p:cNvPr id="2052" name="Picture 4" descr="C:\Users\Оксана\Desktop\степ\IMG_20240209_1542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59945">
            <a:off x="304933" y="2086926"/>
            <a:ext cx="2667018" cy="2000264"/>
          </a:xfrm>
          <a:prstGeom prst="rect">
            <a:avLst/>
          </a:prstGeom>
          <a:noFill/>
        </p:spPr>
      </p:pic>
      <p:pic>
        <p:nvPicPr>
          <p:cNvPr id="2053" name="Picture 5" descr="C:\Users\Оксана\Desktop\степ\IMG_20240209_1543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V="1">
            <a:off x="3643306" y="1857364"/>
            <a:ext cx="1727256" cy="2095266"/>
          </a:xfrm>
          <a:prstGeom prst="rect">
            <a:avLst/>
          </a:prstGeom>
          <a:noFill/>
        </p:spPr>
      </p:pic>
      <p:pic>
        <p:nvPicPr>
          <p:cNvPr id="2054" name="Picture 6" descr="C:\Users\Оксана\Desktop\степ\IMG_20240209_154108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82786">
            <a:off x="6248453" y="4468321"/>
            <a:ext cx="2456648" cy="1842484"/>
          </a:xfrm>
          <a:prstGeom prst="rect">
            <a:avLst/>
          </a:prstGeom>
          <a:noFill/>
        </p:spPr>
      </p:pic>
      <p:pic>
        <p:nvPicPr>
          <p:cNvPr id="2055" name="Picture 7" descr="C:\Users\Оксана\Desktop\степ\IMG_20240209_1540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4143380"/>
            <a:ext cx="2143140" cy="2000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5879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Оксана\Downloads\2025-03-10_14-06-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2502">
            <a:off x="3331233" y="4025838"/>
            <a:ext cx="1357322" cy="1590663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285728"/>
            <a:ext cx="7400925" cy="1785950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i="1" dirty="0">
                <a:solidFill>
                  <a:srgbClr val="7030A0"/>
                </a:solidFill>
                <a:cs typeface="Microsoft New Tai Lue" panose="020B0502040204020203" pitchFamily="34" charset="0"/>
              </a:rPr>
              <a:t>Давайте познакомимся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85720" y="1857365"/>
            <a:ext cx="3000396" cy="4000528"/>
          </a:xfrm>
        </p:spPr>
        <p:txBody>
          <a:bodyPr/>
          <a:lstStyle/>
          <a:p>
            <a:r>
              <a:rPr lang="ru-RU" sz="1600" b="1" dirty="0">
                <a:latin typeface="Segoe Script" pitchFamily="66" charset="0"/>
              </a:rPr>
              <a:t>Мы уделяем  большое внимание физкультурно-оздоровительной работе в активном взаимодействии с родителями дошкольников:</a:t>
            </a:r>
            <a:br>
              <a:rPr lang="ru-RU" sz="1600" b="1" dirty="0">
                <a:latin typeface="Segoe Script" pitchFamily="66" charset="0"/>
              </a:rPr>
            </a:br>
            <a:r>
              <a:rPr lang="ru-RU" sz="1600" b="1" dirty="0">
                <a:latin typeface="Segoe Script" pitchFamily="66" charset="0"/>
              </a:rPr>
              <a:t>Совместные утренние зарядки, спортивные развлечения, нетрадиционные родительские собрания.   </a:t>
            </a:r>
            <a:br>
              <a:rPr lang="ru-RU" sz="1600" b="1" dirty="0">
                <a:latin typeface="Segoe Script" pitchFamily="66" charset="0"/>
              </a:rPr>
            </a:br>
            <a:r>
              <a:rPr lang="ru-RU" sz="1600" b="1" dirty="0">
                <a:latin typeface="Segoe Script" pitchFamily="66" charset="0"/>
              </a:rPr>
              <a:t>Вместе нам весело)!  </a:t>
            </a:r>
          </a:p>
        </p:txBody>
      </p:sp>
      <p:pic>
        <p:nvPicPr>
          <p:cNvPr id="3074" name="Picture 2" descr="C:\Users\Оксана\Downloads\2025-03-10_14-14-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14105">
            <a:off x="6779357" y="1807376"/>
            <a:ext cx="2104845" cy="1503832"/>
          </a:xfrm>
          <a:prstGeom prst="rect">
            <a:avLst/>
          </a:prstGeom>
          <a:noFill/>
        </p:spPr>
      </p:pic>
      <p:pic>
        <p:nvPicPr>
          <p:cNvPr id="3077" name="Picture 5" descr="C:\Users\Оксана\Downloads\2025-03-10_14-01-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19978">
            <a:off x="3391229" y="1815613"/>
            <a:ext cx="1331812" cy="1863620"/>
          </a:xfrm>
          <a:prstGeom prst="rect">
            <a:avLst/>
          </a:prstGeom>
          <a:noFill/>
        </p:spPr>
      </p:pic>
      <p:pic>
        <p:nvPicPr>
          <p:cNvPr id="3078" name="Picture 6" descr="C:\Users\Оксана\Downloads\2025-03-10_15-53-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86686">
            <a:off x="4969939" y="3632225"/>
            <a:ext cx="2266165" cy="1563036"/>
          </a:xfrm>
          <a:prstGeom prst="rect">
            <a:avLst/>
          </a:prstGeom>
          <a:noFill/>
        </p:spPr>
      </p:pic>
      <p:pic>
        <p:nvPicPr>
          <p:cNvPr id="3080" name="Picture 8" descr="C:\Users\Оксана\Downloads\2025-03-10_15-51-5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89767">
            <a:off x="7417922" y="3909224"/>
            <a:ext cx="1531957" cy="2230617"/>
          </a:xfrm>
          <a:prstGeom prst="rect">
            <a:avLst/>
          </a:prstGeom>
          <a:noFill/>
        </p:spPr>
      </p:pic>
      <p:pic>
        <p:nvPicPr>
          <p:cNvPr id="3081" name="Picture 9" descr="C:\Users\Оксана\Downloads\2025-03-10_15-52-2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5429264"/>
            <a:ext cx="2205292" cy="1214159"/>
          </a:xfrm>
          <a:prstGeom prst="rect">
            <a:avLst/>
          </a:prstGeom>
          <a:noFill/>
        </p:spPr>
      </p:pic>
      <p:pic>
        <p:nvPicPr>
          <p:cNvPr id="3082" name="Picture 10" descr="C:\Users\Оксана\Downloads\2025-03-10_15-58-2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628" y="1857364"/>
            <a:ext cx="1541466" cy="17012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2096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357158" y="1785926"/>
            <a:ext cx="3071835" cy="4714908"/>
          </a:xfrm>
        </p:spPr>
        <p:txBody>
          <a:bodyPr/>
          <a:lstStyle/>
          <a:p>
            <a:b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</a:br>
            <a:b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</a:br>
            <a:b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</a:br>
            <a: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  <a:t>Конкурс чтецов</a:t>
            </a:r>
            <a:b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</a:br>
            <a: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  <a:t>Шашечные турниры</a:t>
            </a:r>
            <a:b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</a:br>
            <a: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  <a:t>Акции «Посылка солдату»</a:t>
            </a:r>
            <a:b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</a:br>
            <a: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  <a:t>Акция «Блокадный хлеб»</a:t>
            </a:r>
            <a:b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</a:br>
            <a: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  <a:t>Акция «Помоги ушастому другу»</a:t>
            </a:r>
            <a:b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</a:br>
            <a:r>
              <a:rPr lang="ru-RU" sz="1800" b="1" i="1" dirty="0" err="1">
                <a:solidFill>
                  <a:srgbClr val="7030A0"/>
                </a:solidFill>
                <a:cs typeface="Microsoft New Tai Lue" panose="020B0502040204020203" pitchFamily="34" charset="0"/>
              </a:rPr>
              <a:t>Осенние,весенние,зимние</a:t>
            </a:r>
            <a: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  <a:t> праздники</a:t>
            </a:r>
            <a:b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</a:br>
            <a:r>
              <a:rPr lang="ru-RU" sz="1800" b="1" i="1" dirty="0" err="1">
                <a:solidFill>
                  <a:srgbClr val="7030A0"/>
                </a:solidFill>
                <a:cs typeface="Microsoft New Tai Lue" panose="020B0502040204020203" pitchFamily="34" charset="0"/>
              </a:rPr>
              <a:t>Квест-игры,экскурсии</a:t>
            </a:r>
            <a:b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</a:br>
            <a: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  <a:t>Проектная деятельность</a:t>
            </a:r>
            <a:b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</a:br>
            <a: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  <a:t>Спортивные развлечения с привлечением родителей</a:t>
            </a:r>
            <a:b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</a:br>
            <a: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  <a:t>Тематические выставки</a:t>
            </a:r>
            <a:b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</a:br>
            <a: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  <a:t>Фестиваль военной песни</a:t>
            </a:r>
            <a:b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</a:br>
            <a:r>
              <a:rPr lang="ru-RU" sz="1800" b="1" i="1" dirty="0" err="1">
                <a:solidFill>
                  <a:srgbClr val="7030A0"/>
                </a:solidFill>
                <a:cs typeface="Microsoft New Tai Lue" panose="020B0502040204020203" pitchFamily="34" charset="0"/>
              </a:rPr>
              <a:t>Масленница</a:t>
            </a:r>
            <a:b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</a:br>
            <a:r>
              <a:rPr lang="ru-RU" sz="1800" b="1" i="1" dirty="0" err="1">
                <a:solidFill>
                  <a:srgbClr val="7030A0"/>
                </a:solidFill>
                <a:cs typeface="Microsoft New Tai Lue" panose="020B0502040204020203" pitchFamily="34" charset="0"/>
              </a:rPr>
              <a:t>Конкурс-смотры</a:t>
            </a:r>
            <a:r>
              <a:rPr lang="ru-RU" sz="18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  <a:t> и многое другое </a:t>
            </a:r>
            <a:br>
              <a:rPr lang="ru-RU" sz="24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</a:br>
            <a:br>
              <a:rPr lang="ru-RU" sz="2400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</a:br>
            <a:endParaRPr lang="ru-RU" sz="2400" b="1" i="1" dirty="0">
              <a:solidFill>
                <a:srgbClr val="7030A0"/>
              </a:solidFill>
              <a:cs typeface="Microsoft New Tai Lue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78579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  <a:t>Мы  без дела не сидим , постоянно мы творим</a:t>
            </a:r>
            <a:r>
              <a:rPr lang="ru-RU" i="1" dirty="0">
                <a:solidFill>
                  <a:srgbClr val="7030A0"/>
                </a:solidFill>
                <a:cs typeface="Microsoft New Tai Lue" panose="020B0502040204020203" pitchFamily="34" charset="0"/>
              </a:rPr>
              <a:t>!</a:t>
            </a:r>
          </a:p>
        </p:txBody>
      </p:sp>
      <p:pic>
        <p:nvPicPr>
          <p:cNvPr id="4099" name="Picture 3" descr="C:\Users\Оксана\Downloads\2025-03-10_14-00-4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2000240"/>
            <a:ext cx="1691265" cy="1190611"/>
          </a:xfrm>
          <a:prstGeom prst="rect">
            <a:avLst/>
          </a:prstGeom>
          <a:noFill/>
        </p:spPr>
      </p:pic>
      <p:pic>
        <p:nvPicPr>
          <p:cNvPr id="4100" name="Picture 4" descr="C:\Users\Оксана\Downloads\2025-03-10_14-03-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000240"/>
            <a:ext cx="1643074" cy="1595678"/>
          </a:xfrm>
          <a:prstGeom prst="rect">
            <a:avLst/>
          </a:prstGeom>
          <a:noFill/>
        </p:spPr>
      </p:pic>
      <p:pic>
        <p:nvPicPr>
          <p:cNvPr id="4102" name="Picture 6" descr="C:\Users\Оксана\Downloads\2025-03-10_14-05-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2000240"/>
            <a:ext cx="1865271" cy="1571636"/>
          </a:xfrm>
          <a:prstGeom prst="rect">
            <a:avLst/>
          </a:prstGeom>
          <a:noFill/>
        </p:spPr>
      </p:pic>
      <p:pic>
        <p:nvPicPr>
          <p:cNvPr id="4103" name="Picture 7" descr="C:\Users\Оксана\Downloads\2025-03-10_14-06-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3714752"/>
            <a:ext cx="1277663" cy="1625598"/>
          </a:xfrm>
          <a:prstGeom prst="rect">
            <a:avLst/>
          </a:prstGeom>
          <a:noFill/>
        </p:spPr>
      </p:pic>
      <p:pic>
        <p:nvPicPr>
          <p:cNvPr id="4104" name="Picture 8" descr="C:\Users\Оксана\Downloads\2025-03-10_14-07-4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3643314"/>
            <a:ext cx="2053636" cy="1498599"/>
          </a:xfrm>
          <a:prstGeom prst="rect">
            <a:avLst/>
          </a:prstGeom>
          <a:noFill/>
        </p:spPr>
      </p:pic>
      <p:pic>
        <p:nvPicPr>
          <p:cNvPr id="4105" name="Picture 9" descr="C:\Users\Оксана\Downloads\2025-03-10_14-08-1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214950"/>
            <a:ext cx="1995569" cy="1419200"/>
          </a:xfrm>
          <a:prstGeom prst="rect">
            <a:avLst/>
          </a:prstGeom>
          <a:noFill/>
        </p:spPr>
      </p:pic>
      <p:pic>
        <p:nvPicPr>
          <p:cNvPr id="4106" name="Picture 10" descr="C:\Users\Оксана\Downloads\2025-03-10_14-09-4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9256" y="5572140"/>
            <a:ext cx="1357322" cy="1052061"/>
          </a:xfrm>
          <a:prstGeom prst="rect">
            <a:avLst/>
          </a:prstGeom>
          <a:noFill/>
        </p:spPr>
      </p:pic>
      <p:pic>
        <p:nvPicPr>
          <p:cNvPr id="4107" name="Picture 11" descr="C:\Users\Оксана\Downloads\2025-03-10_14-11-0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43306" y="3286124"/>
            <a:ext cx="1571636" cy="1500198"/>
          </a:xfrm>
          <a:prstGeom prst="rect">
            <a:avLst/>
          </a:prstGeom>
          <a:noFill/>
        </p:spPr>
      </p:pic>
      <p:pic>
        <p:nvPicPr>
          <p:cNvPr id="4108" name="Picture 12" descr="C:\Users\Оксана\Downloads\2025-03-10_14-12-5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3306" y="4929198"/>
            <a:ext cx="1577890" cy="17215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5666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0"/>
            <a:ext cx="8501123" cy="85723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  <a:t>ВОСПИТАТЕЛЬ  - ЭТО ВОЛШЕБНИК</a:t>
            </a:r>
            <a:r>
              <a:rPr lang="ru-RU" i="1" dirty="0">
                <a:solidFill>
                  <a:srgbClr val="7030A0"/>
                </a:solidFill>
                <a:cs typeface="Microsoft New Tai Lue" panose="020B0502040204020203" pitchFamily="34" charset="0"/>
              </a:rPr>
              <a:t>!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AE8BA1E-C353-4E26-BAF9-22B9EA0AB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158" y="2071678"/>
            <a:ext cx="2500330" cy="1928826"/>
          </a:xfrm>
        </p:spPr>
        <p:txBody>
          <a:bodyPr/>
          <a:lstStyle/>
          <a:p>
            <a:pPr algn="l"/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7030A0"/>
                </a:solidFill>
                <a:latin typeface="Segoe Script" pitchFamily="66" charset="0"/>
                <a:cs typeface="Times New Roman" pitchFamily="18" charset="0"/>
              </a:rPr>
              <a:t>Если вы войдете в наш детский сад, то сразу поймете, что оказались  в сказочной стране детства.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122" name="Picture 2" descr="C:\Users\Оксана\Downloads\2025-03-10_13-47-1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59784">
            <a:off x="2753885" y="1736084"/>
            <a:ext cx="2227262" cy="2428892"/>
          </a:xfrm>
          <a:prstGeom prst="rect">
            <a:avLst/>
          </a:prstGeom>
          <a:noFill/>
        </p:spPr>
      </p:pic>
      <p:pic>
        <p:nvPicPr>
          <p:cNvPr id="5123" name="Picture 3" descr="C:\Users\Оксана\Downloads\2025-03-10_13-48-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81489">
            <a:off x="5225093" y="1849715"/>
            <a:ext cx="1848813" cy="1849440"/>
          </a:xfrm>
          <a:prstGeom prst="rect">
            <a:avLst/>
          </a:prstGeom>
          <a:noFill/>
        </p:spPr>
      </p:pic>
      <p:pic>
        <p:nvPicPr>
          <p:cNvPr id="5124" name="Picture 4" descr="C:\Users\Оксана\Downloads\2025-03-10_13-58-4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18461">
            <a:off x="7432120" y="4102070"/>
            <a:ext cx="1536835" cy="2446263"/>
          </a:xfrm>
          <a:prstGeom prst="rect">
            <a:avLst/>
          </a:prstGeom>
          <a:noFill/>
        </p:spPr>
      </p:pic>
      <p:pic>
        <p:nvPicPr>
          <p:cNvPr id="5126" name="Picture 6" descr="C:\Users\Оксана\Downloads\2025-03-10_14-15-2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38588">
            <a:off x="2880153" y="4558744"/>
            <a:ext cx="2571768" cy="1928826"/>
          </a:xfrm>
          <a:prstGeom prst="rect">
            <a:avLst/>
          </a:prstGeom>
          <a:noFill/>
        </p:spPr>
      </p:pic>
      <p:pic>
        <p:nvPicPr>
          <p:cNvPr id="5127" name="Picture 7" descr="C:\Users\Оксана\Downloads\2025-03-10_15-11-1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52253">
            <a:off x="7358082" y="1785926"/>
            <a:ext cx="1357322" cy="2071702"/>
          </a:xfrm>
          <a:prstGeom prst="rect">
            <a:avLst/>
          </a:prstGeom>
          <a:noFill/>
        </p:spPr>
      </p:pic>
      <p:pic>
        <p:nvPicPr>
          <p:cNvPr id="5128" name="Picture 8" descr="C:\Users\Оксана\Downloads\2025-03-10_15-12-4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8" y="4000504"/>
            <a:ext cx="1357322" cy="2209791"/>
          </a:xfrm>
          <a:prstGeom prst="rect">
            <a:avLst/>
          </a:prstGeom>
          <a:noFill/>
        </p:spPr>
      </p:pic>
      <p:pic>
        <p:nvPicPr>
          <p:cNvPr id="5129" name="Picture 9" descr="C:\Users\Оксана\Downloads\2025-03-10_15-19-27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1359278">
            <a:off x="357158" y="3857628"/>
            <a:ext cx="1928826" cy="2646360"/>
          </a:xfrm>
          <a:prstGeom prst="rect">
            <a:avLst/>
          </a:prstGeom>
          <a:noFill/>
        </p:spPr>
      </p:pic>
      <p:pic>
        <p:nvPicPr>
          <p:cNvPr id="5130" name="Picture 10" descr="C:\Users\Оксана\Downloads\2025-03-10_15-19-56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72232" y="0"/>
            <a:ext cx="2571768" cy="1643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5427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0"/>
            <a:ext cx="8501123" cy="85723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b="1" i="1" dirty="0">
                <a:solidFill>
                  <a:srgbClr val="7030A0"/>
                </a:solidFill>
                <a:cs typeface="Microsoft New Tai Lue" panose="020B0502040204020203" pitchFamily="34" charset="0"/>
              </a:rPr>
              <a:t>ВОСПИТАТЕЛЬ  - ЭТО ВОЛШЕБНИК</a:t>
            </a:r>
            <a:r>
              <a:rPr lang="ru-RU" i="1" dirty="0">
                <a:solidFill>
                  <a:srgbClr val="7030A0"/>
                </a:solidFill>
                <a:cs typeface="Microsoft New Tai Lue" panose="020B0502040204020203" pitchFamily="34" charset="0"/>
              </a:rPr>
              <a:t>!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AE8BA1E-C353-4E26-BAF9-22B9EA0AB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44" y="2071678"/>
            <a:ext cx="2286016" cy="1571636"/>
          </a:xfrm>
        </p:spPr>
        <p:txBody>
          <a:bodyPr/>
          <a:lstStyle/>
          <a:p>
            <a:pPr algn="l"/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7030A0"/>
                </a:solidFill>
                <a:latin typeface="Segoe Script" pitchFamily="66" charset="0"/>
                <a:cs typeface="Times New Roman" pitchFamily="18" charset="0"/>
              </a:rPr>
              <a:t>Именно вы будите помогать детям открывать этот прекрасный мир!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146" name="Picture 2" descr="C:\Users\Оксана\Downloads\2025-03-10_15-16-2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429000"/>
            <a:ext cx="1883011" cy="2366962"/>
          </a:xfrm>
          <a:prstGeom prst="rect">
            <a:avLst/>
          </a:prstGeom>
          <a:noFill/>
        </p:spPr>
      </p:pic>
      <p:pic>
        <p:nvPicPr>
          <p:cNvPr id="6147" name="Picture 3" descr="C:\Users\Оксана\Downloads\2025-03-10_15-17-1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82" y="2000240"/>
            <a:ext cx="1571636" cy="1785950"/>
          </a:xfrm>
          <a:prstGeom prst="rect">
            <a:avLst/>
          </a:prstGeom>
          <a:noFill/>
        </p:spPr>
      </p:pic>
      <p:pic>
        <p:nvPicPr>
          <p:cNvPr id="6148" name="Picture 4" descr="C:\Users\Оксана\Downloads\2025-03-10_15-17-4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2071678"/>
            <a:ext cx="1729887" cy="2152652"/>
          </a:xfrm>
          <a:prstGeom prst="rect">
            <a:avLst/>
          </a:prstGeom>
          <a:noFill/>
        </p:spPr>
      </p:pic>
      <p:pic>
        <p:nvPicPr>
          <p:cNvPr id="6149" name="Picture 5" descr="C:\Users\Оксана\Downloads\2025-03-10_15-18-1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2942179" y="1844113"/>
            <a:ext cx="1830885" cy="2428892"/>
          </a:xfrm>
          <a:prstGeom prst="rect">
            <a:avLst/>
          </a:prstGeom>
          <a:noFill/>
        </p:spPr>
      </p:pic>
      <p:pic>
        <p:nvPicPr>
          <p:cNvPr id="6150" name="Picture 6" descr="C:\Users\Оксана\Downloads\2025-03-10_15-18-4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5984" y="4143380"/>
            <a:ext cx="1901990" cy="2428893"/>
          </a:xfrm>
          <a:prstGeom prst="rect">
            <a:avLst/>
          </a:prstGeom>
          <a:noFill/>
        </p:spPr>
      </p:pic>
      <p:pic>
        <p:nvPicPr>
          <p:cNvPr id="6151" name="Picture 7" descr="C:\Users\Оксана\Downloads\2025-03-10_15-20-5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9520" y="4000504"/>
            <a:ext cx="1571636" cy="1914528"/>
          </a:xfrm>
          <a:prstGeom prst="rect">
            <a:avLst/>
          </a:prstGeom>
          <a:noFill/>
        </p:spPr>
      </p:pic>
      <p:pic>
        <p:nvPicPr>
          <p:cNvPr id="6152" name="Picture 8" descr="C:\Users\Оксана\Downloads\2025-03-10_15-21-1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4286256"/>
            <a:ext cx="2143140" cy="1343031"/>
          </a:xfrm>
          <a:prstGeom prst="rect">
            <a:avLst/>
          </a:prstGeom>
          <a:noFill/>
        </p:spPr>
      </p:pic>
      <p:pic>
        <p:nvPicPr>
          <p:cNvPr id="6153" name="Picture 9" descr="C:\Users\Оксана\Downloads\2025-03-10_15-23-4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4942" y="5715016"/>
            <a:ext cx="2143140" cy="10001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5427129"/>
      </p:ext>
    </p:extLst>
  </p:cSld>
  <p:clrMapOvr>
    <a:masterClrMapping/>
  </p:clrMapOvr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261</TotalTime>
  <Words>598</Words>
  <Application>Microsoft Office PowerPoint</Application>
  <PresentationFormat>Экран (4:3)</PresentationFormat>
  <Paragraphs>40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Calibri</vt:lpstr>
      <vt:lpstr>Century Schoolbook</vt:lpstr>
      <vt:lpstr>Mistral</vt:lpstr>
      <vt:lpstr>Segoe Script</vt:lpstr>
      <vt:lpstr>times new roman</vt:lpstr>
      <vt:lpstr>times new roman</vt:lpstr>
      <vt:lpstr>verdana</vt:lpstr>
      <vt:lpstr>Wingdings</vt:lpstr>
      <vt:lpstr>лица</vt:lpstr>
      <vt:lpstr>Муниципальное дошкольное общеобразовательное учреждение детский сад общеразвивающего вида с приоритетным направлением  по физическому развитию детей № 26</vt:lpstr>
      <vt:lpstr> Юридический адрес: 681000, Хабаровский край, г. Комсомольск-на-Амуре, ул. Ленина, 83/2 Телефон: 8 (4217) 52-70-02 Режим работы:  пятидневная рабочая неделя , с 7.00 до 19.00, выходные дни (суббота, воскресенье) В дошкольном учреждение функционирует 12 групп общеразвивающей направленности  от 1,5 до 8 лет. Сайт нашего детского сада: http://mdou26kms.ucoz.ru/  Наши социальные сети: Одноклассники - https://ok.ru/group/70000001831175/topic/156649737849607   VK - https://vk.com/public216895644?w=wall-216895644_472  Телеграмм - https://t.me/mdou_26kms                       загляните к нам у нас весело                   и интересно!  </vt:lpstr>
      <vt:lpstr>Презентация PowerPoint</vt:lpstr>
      <vt:lpstr>Созданны условия для двигательной активности детей(наличие плавательного бассейна, спортивного зала, музыкального зала) Система закаливания Система двигательной активности  ДОП физкультурно-спортивной направленности </vt:lpstr>
      <vt:lpstr>\</vt:lpstr>
      <vt:lpstr>Мы уделяем  большое внимание физкультурно-оздоровительной работе в активном взаимодействии с родителями дошкольников: Совместные утренние зарядки, спортивные развлечения, нетрадиционные родительские собрания.    Вместе нам весело)!  </vt:lpstr>
      <vt:lpstr>   Конкурс чтецов Шашечные турниры Акции «Посылка солдату» Акция «Блокадный хлеб» Акция «Помоги ушастому другу» Осенние,весенние,зимние праздники Квест-игры,экскурсии Проектная деятельность Спортивные развлечения с привлечением родителей Тематические выставки Фестиваль военной песни Масленница Конкурс-смотры и многое другое   </vt:lpstr>
      <vt:lpstr>  Если вы войдете в наш детский сад, то сразу поймете, что оказались  в сказочной стране детства.  </vt:lpstr>
      <vt:lpstr>  Именно вы будите помогать детям открывать этот прекрасный мир! </vt:lpstr>
      <vt:lpstr>Каким должен быть воспитатель?!</vt:lpstr>
      <vt:lpstr>С нас наставник, с вас желание работать и стать волшебником для детей! Мы поможем адаптироваться в коллективе, окажем своевременную помощь в профессиональном развитии!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общеобразовательное учреждение детский сад общеразвивающего вида с приоритетным направлением  по физическому развитию детей № 26</dc:title>
  <dc:creator>Иван</dc:creator>
  <cp:lastModifiedBy>Иван</cp:lastModifiedBy>
  <cp:revision>32</cp:revision>
  <dcterms:created xsi:type="dcterms:W3CDTF">2025-03-09T12:56:41Z</dcterms:created>
  <dcterms:modified xsi:type="dcterms:W3CDTF">2025-03-12T01:12:45Z</dcterms:modified>
</cp:coreProperties>
</file>