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94" r:id="rId3"/>
    <p:sldId id="257" r:id="rId4"/>
    <p:sldId id="259" r:id="rId5"/>
    <p:sldId id="295" r:id="rId6"/>
    <p:sldId id="261" r:id="rId7"/>
    <p:sldId id="274" r:id="rId8"/>
    <p:sldId id="285" r:id="rId9"/>
    <p:sldId id="260" r:id="rId10"/>
    <p:sldId id="275" r:id="rId11"/>
    <p:sldId id="276" r:id="rId12"/>
    <p:sldId id="277" r:id="rId13"/>
    <p:sldId id="278" r:id="rId14"/>
    <p:sldId id="279" r:id="rId15"/>
    <p:sldId id="280" r:id="rId16"/>
    <p:sldId id="28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-64" y="-3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3B81-B87F-4EE4-A8A6-BFE6249A61FF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5590-2CC9-4683-BAF7-40616774FD0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3B81-B87F-4EE4-A8A6-BFE6249A61FF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5590-2CC9-4683-BAF7-40616774F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3B81-B87F-4EE4-A8A6-BFE6249A61FF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5590-2CC9-4683-BAF7-40616774F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3B81-B87F-4EE4-A8A6-BFE6249A61FF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5590-2CC9-4683-BAF7-40616774F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3B81-B87F-4EE4-A8A6-BFE6249A61FF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5590-2CC9-4683-BAF7-40616774FD0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3B81-B87F-4EE4-A8A6-BFE6249A61FF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5590-2CC9-4683-BAF7-40616774F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3B81-B87F-4EE4-A8A6-BFE6249A61FF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5590-2CC9-4683-BAF7-40616774F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3B81-B87F-4EE4-A8A6-BFE6249A61FF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5590-2CC9-4683-BAF7-40616774F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3B81-B87F-4EE4-A8A6-BFE6249A61FF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5590-2CC9-4683-BAF7-40616774F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2B93B81-B87F-4EE4-A8A6-BFE6249A61FF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2F5590-2CC9-4683-BAF7-40616774F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3B81-B87F-4EE4-A8A6-BFE6249A61FF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5590-2CC9-4683-BAF7-40616774F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2B93B81-B87F-4EE4-A8A6-BFE6249A61FF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52F5590-2CC9-4683-BAF7-40616774FD0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17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705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93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81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82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84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87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89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6530" y="4941570"/>
            <a:ext cx="7108190" cy="10566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27065" y="4674235"/>
            <a:ext cx="30988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endParaRPr lang="ru-RU" altLang="en-US" sz="72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16530" y="5251450"/>
            <a:ext cx="7916545" cy="9315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ru-RU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682732, Хабаровский край, Солнечный муниципальный округ,</a:t>
            </a:r>
          </a:p>
          <a:p>
            <a:pPr algn="ctr"/>
            <a:r>
              <a:rPr lang="ru-RU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п. Горин,ул. Комсомольская,11</a:t>
            </a:r>
          </a:p>
          <a:p>
            <a:pPr algn="ctr"/>
            <a:r>
              <a:rPr lang="ru-RU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тел.: </a:t>
            </a:r>
            <a:r>
              <a:rPr lang="en-US" altLang="ru-RU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 (42146) 62562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2366010" y="560705"/>
            <a:ext cx="69773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Муниципальное бюджетное общеобразовательное   учреждение средняя общеобразовательная школа п. Горин Солнечного муниципального округа Хабаровского края </a:t>
            </a:r>
            <a:endParaRPr lang="ru-RU" altLang="en-US" sz="2000"/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1910715" y="1696720"/>
            <a:ext cx="872236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«Школа</a:t>
            </a:r>
            <a:r>
              <a:rPr lang="en-US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</a:t>
            </a:r>
            <a:r>
              <a:rPr lang="en-US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которую</a:t>
            </a:r>
            <a:r>
              <a:rPr lang="en-US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хочется</a:t>
            </a:r>
            <a:r>
              <a:rPr lang="en-US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вернуться»</a:t>
            </a:r>
          </a:p>
        </p:txBody>
      </p:sp>
      <p:pic>
        <p:nvPicPr>
          <p:cNvPr id="5" name="Изображение 4"/>
          <p:cNvPicPr/>
          <p:nvPr/>
        </p:nvPicPr>
        <p:blipFill>
          <a:blip r:embed="rId2"/>
          <a:stretch>
            <a:fillRect/>
          </a:stretch>
        </p:blipFill>
        <p:spPr>
          <a:xfrm>
            <a:off x="3337878" y="2555558"/>
            <a:ext cx="5514975" cy="2695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е поле 4"/>
          <p:cNvSpPr txBox="1"/>
          <p:nvPr/>
        </p:nvSpPr>
        <p:spPr>
          <a:xfrm>
            <a:off x="422275" y="1334770"/>
            <a:ext cx="8711565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endParaRPr sz="1600">
              <a:latin typeface="Times New Roman" panose="02020603050405020304"/>
              <a:ea typeface="SimSun" panose="02010600030101010101" pitchFamily="2" charset="-122"/>
            </a:endParaRPr>
          </a:p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lang="ru-RU" sz="3200" b="1" dirty="0" err="1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Конкрентная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 зарплата и стимулирующие выплаты за активную работу</a:t>
            </a:r>
          </a:p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lang="ru-RU" sz="3200" b="1" dirty="0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При подписании трудового договора молодому специалисту выплачивают 8 окладов (примерно 122000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руб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)</a:t>
            </a:r>
          </a:p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lang="ru-RU" sz="3200" b="1" dirty="0">
                <a:latin typeface="Times New Roman" panose="02020603050405020304"/>
                <a:ea typeface="SimSun" panose="02010600030101010101" pitchFamily="2" charset="-122"/>
              </a:rPr>
              <a:t>Д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оплата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35% к окладу за молодого специалиста</a:t>
            </a:r>
          </a:p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lang="ru-RU" sz="3200" b="1" dirty="0">
                <a:latin typeface="Times New Roman" panose="02020603050405020304"/>
                <a:ea typeface="SimSun" panose="02010600030101010101" pitchFamily="2" charset="-122"/>
              </a:rPr>
              <a:t>В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озможность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трудоустройства по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сберкапиталу</a:t>
            </a:r>
            <a:endParaRPr lang="ru-RU" sz="3200" b="1" dirty="0">
              <a:solidFill>
                <a:schemeClr val="tx1"/>
              </a:solidFill>
              <a:latin typeface="Times New Roman" panose="02020603050405020304"/>
              <a:ea typeface="SimSun" panose="02010600030101010101" pitchFamily="2" charset="-122"/>
            </a:endParaRPr>
          </a:p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endParaRPr lang="ru-RU" sz="3200" b="1" dirty="0">
              <a:solidFill>
                <a:schemeClr val="tx1"/>
              </a:solidFill>
              <a:latin typeface="Times New Roman" panose="02020603050405020304"/>
              <a:ea typeface="SimSun" panose="02010600030101010101" pitchFamily="2" charset="-122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748155" y="182880"/>
            <a:ext cx="68878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Что мы предлагаем?</a:t>
            </a:r>
          </a:p>
        </p:txBody>
      </p:sp>
      <p:pic>
        <p:nvPicPr>
          <p:cNvPr id="2" name="Изображение 1"/>
          <p:cNvPicPr/>
          <p:nvPr/>
        </p:nvPicPr>
        <p:blipFill>
          <a:blip r:embed="rId2"/>
          <a:srcRect b="14343"/>
          <a:stretch>
            <a:fillRect/>
          </a:stretch>
        </p:blipFill>
        <p:spPr>
          <a:xfrm>
            <a:off x="8636000" y="2839085"/>
            <a:ext cx="3402330" cy="332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е поле 4"/>
          <p:cNvSpPr txBox="1"/>
          <p:nvPr/>
        </p:nvSpPr>
        <p:spPr>
          <a:xfrm>
            <a:off x="422275" y="1628140"/>
            <a:ext cx="8694420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endParaRPr sz="1600">
              <a:latin typeface="Times New Roman" panose="02020603050405020304"/>
              <a:ea typeface="SimSun" panose="02010600030101010101" pitchFamily="2" charset="-122"/>
            </a:endParaRPr>
          </a:p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lang="ru-RU" sz="3200" b="1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Оплачиваемое обучение (курсы повышения квалификации) и стажировки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748155" y="182880"/>
            <a:ext cx="68878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400" b="1" dirty="0">
                <a:latin typeface="Times New Roman" pitchFamily="18" charset="0"/>
                <a:cs typeface="Times New Roman" pitchFamily="18" charset="0"/>
              </a:rPr>
              <a:t>Что мы предлагаем?</a:t>
            </a:r>
          </a:p>
        </p:txBody>
      </p:sp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5839460" y="2950210"/>
            <a:ext cx="6025515" cy="3240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е поле 4"/>
          <p:cNvSpPr txBox="1"/>
          <p:nvPr/>
        </p:nvSpPr>
        <p:spPr>
          <a:xfrm>
            <a:off x="422275" y="1628140"/>
            <a:ext cx="86944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endParaRPr sz="1600">
              <a:latin typeface="Times New Roman" panose="02020603050405020304"/>
              <a:ea typeface="SimSun" panose="02010600030101010101" pitchFamily="2" charset="-122"/>
            </a:endParaRPr>
          </a:p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lang="ru-RU" sz="4000" b="1" dirty="0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Наставничество от лучших педагогов школы и района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748155" y="182880"/>
            <a:ext cx="68878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Что мы предлагаем?</a:t>
            </a:r>
          </a:p>
        </p:txBody>
      </p:sp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7345680" y="2524125"/>
            <a:ext cx="4298950" cy="3702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е поле 4"/>
          <p:cNvSpPr txBox="1"/>
          <p:nvPr/>
        </p:nvSpPr>
        <p:spPr>
          <a:xfrm>
            <a:off x="594360" y="784225"/>
            <a:ext cx="8694420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endParaRPr sz="1600">
              <a:latin typeface="Times New Roman" panose="02020603050405020304"/>
              <a:ea typeface="SimSun" panose="02010600030101010101" pitchFamily="2" charset="-122"/>
            </a:endParaRPr>
          </a:p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lang="ru-RU" sz="3200" b="1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Комфортные условия труда (современный класс и оборудование)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748155" y="182880"/>
            <a:ext cx="68878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Что мы предлагаем?</a:t>
            </a:r>
          </a:p>
        </p:txBody>
      </p:sp>
      <p:pic>
        <p:nvPicPr>
          <p:cNvPr id="3" name="Изображение 2"/>
          <p:cNvPicPr/>
          <p:nvPr/>
        </p:nvPicPr>
        <p:blipFill>
          <a:blip r:embed="rId2"/>
          <a:stretch>
            <a:fillRect/>
          </a:stretch>
        </p:blipFill>
        <p:spPr>
          <a:xfrm>
            <a:off x="9006205" y="2383155"/>
            <a:ext cx="2518410" cy="3917950"/>
          </a:xfrm>
          <a:prstGeom prst="rect">
            <a:avLst/>
          </a:prstGeom>
        </p:spPr>
      </p:pic>
      <p:pic>
        <p:nvPicPr>
          <p:cNvPr id="4" name="Изображение 3"/>
          <p:cNvPicPr/>
          <p:nvPr/>
        </p:nvPicPr>
        <p:blipFill>
          <a:blip r:embed="rId3"/>
          <a:stretch>
            <a:fillRect/>
          </a:stretch>
        </p:blipFill>
        <p:spPr>
          <a:xfrm>
            <a:off x="5412105" y="2383155"/>
            <a:ext cx="2900045" cy="3917950"/>
          </a:xfrm>
          <a:prstGeom prst="rect">
            <a:avLst/>
          </a:prstGeom>
        </p:spPr>
      </p:pic>
      <p:pic>
        <p:nvPicPr>
          <p:cNvPr id="7" name="Изображение 6"/>
          <p:cNvPicPr/>
          <p:nvPr/>
        </p:nvPicPr>
        <p:blipFill>
          <a:blip r:embed="rId4"/>
          <a:stretch>
            <a:fillRect/>
          </a:stretch>
        </p:blipFill>
        <p:spPr>
          <a:xfrm>
            <a:off x="283210" y="2383155"/>
            <a:ext cx="4629150" cy="3917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е поле 4"/>
          <p:cNvSpPr txBox="1"/>
          <p:nvPr/>
        </p:nvSpPr>
        <p:spPr>
          <a:xfrm>
            <a:off x="422275" y="1628140"/>
            <a:ext cx="10726420" cy="193675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endParaRPr sz="1600">
              <a:latin typeface="Times New Roman" panose="02020603050405020304"/>
              <a:ea typeface="SimSun" panose="02010600030101010101" pitchFamily="2" charset="-122"/>
            </a:endParaRPr>
          </a:p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lang="ru-RU" sz="4400" b="1" dirty="0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Благоустроенное жилье с возмещением коммунальных услуг (кроме 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воды)</a:t>
            </a:r>
            <a:endParaRPr lang="ru-RU" sz="4400" b="1" dirty="0">
              <a:solidFill>
                <a:schemeClr val="tx1"/>
              </a:solidFill>
              <a:latin typeface="Times New Roman" panose="02020603050405020304"/>
              <a:ea typeface="SimSun" panose="02010600030101010101" pitchFamily="2" charset="-122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748155" y="182880"/>
            <a:ext cx="68878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Что мы предлагаем?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е поле 4"/>
          <p:cNvSpPr txBox="1"/>
          <p:nvPr/>
        </p:nvSpPr>
        <p:spPr>
          <a:xfrm>
            <a:off x="422275" y="1628140"/>
            <a:ext cx="869442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endParaRPr sz="1600">
              <a:latin typeface="Times New Roman" panose="02020603050405020304"/>
              <a:ea typeface="SimSun" panose="02010600030101010101" pitchFamily="2" charset="-122"/>
            </a:endParaRPr>
          </a:p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endParaRPr lang="ru-RU" sz="3200" b="1">
              <a:solidFill>
                <a:schemeClr val="tx1"/>
              </a:solidFill>
              <a:latin typeface="Times New Roman" panose="02020603050405020304"/>
              <a:ea typeface="SimSun" panose="02010600030101010101" pitchFamily="2" charset="-122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610360" y="493395"/>
            <a:ext cx="89712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«Сделай шаг в будущее!»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267335" y="1860550"/>
            <a:ext cx="8178165" cy="3291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sz="3200">
                <a:latin typeface="Times New Roman" panose="02020603050405020304"/>
                <a:ea typeface="SimSun" panose="02010600030101010101" pitchFamily="2" charset="-122"/>
              </a:rPr>
              <a:t>Не жди распределения. </a:t>
            </a:r>
          </a:p>
          <a:p>
            <a:pPr marL="457200" indent="-45720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sz="3200">
                <a:latin typeface="Times New Roman" panose="02020603050405020304"/>
                <a:ea typeface="SimSun" panose="02010600030101010101" pitchFamily="2" charset="-122"/>
              </a:rPr>
              <a:t>Выбирай лучшее уже сейчас.</a:t>
            </a:r>
          </a:p>
          <a:p>
            <a:pPr marL="457200" indent="-45720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sz="3200">
                <a:latin typeface="Times New Roman" panose="02020603050405020304"/>
                <a:ea typeface="SimSun" panose="02010600030101010101" pitchFamily="2" charset="-122"/>
              </a:rPr>
              <a:t>Отсканируй код, оставь заявку</a:t>
            </a:r>
          </a:p>
          <a:p>
            <a:pPr indent="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sz="3200">
                <a:latin typeface="Times New Roman" panose="02020603050405020304"/>
                <a:ea typeface="SimSun" panose="02010600030101010101" pitchFamily="2" charset="-122"/>
              </a:rPr>
              <a:t> и при</a:t>
            </a:r>
            <a:r>
              <a:rPr lang="ru-RU" sz="3200" dirty="0">
                <a:latin typeface="Times New Roman" panose="02020603050405020304"/>
                <a:ea typeface="SimSun" panose="02010600030101010101" pitchFamily="2" charset="-122"/>
              </a:rPr>
              <a:t>соединяйся к</a:t>
            </a:r>
            <a:r>
              <a:rPr sz="3200">
                <a:latin typeface="Times New Roman" panose="02020603050405020304"/>
                <a:ea typeface="SimSun" panose="02010600030101010101" pitchFamily="2" charset="-122"/>
              </a:rPr>
              <a:t> на</a:t>
            </a:r>
            <a:r>
              <a:rPr lang="ru-RU" sz="3200" dirty="0">
                <a:latin typeface="Times New Roman" panose="02020603050405020304"/>
                <a:ea typeface="SimSun" panose="02010600030101010101" pitchFamily="2" charset="-122"/>
              </a:rPr>
              <a:t>м!</a:t>
            </a:r>
          </a:p>
          <a:p>
            <a:pPr indent="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sz="3200">
              <a:latin typeface="Times New Roman" panose="02020603050405020304"/>
              <a:ea typeface="SimSun" panose="02010600030101010101" pitchFamily="2" charset="-122"/>
            </a:endParaRPr>
          </a:p>
          <a:p>
            <a:pPr indent="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ru-RU" sz="2400" dirty="0">
                <a:latin typeface="Times New Roman" panose="02020603050405020304"/>
                <a:ea typeface="SimSun" panose="02010600030101010101" pitchFamily="2" charset="-122"/>
              </a:rPr>
              <a:t>Д</a:t>
            </a:r>
            <a:r>
              <a:rPr lang="ru-RU" sz="2400" dirty="0" smtClean="0">
                <a:latin typeface="Times New Roman" panose="02020603050405020304"/>
                <a:ea typeface="SimSun" panose="02010600030101010101" pitchFamily="2" charset="-122"/>
              </a:rPr>
              <a:t>иректор </a:t>
            </a:r>
            <a:r>
              <a:rPr lang="ru-RU" sz="2400" dirty="0">
                <a:latin typeface="Times New Roman" panose="02020603050405020304"/>
                <a:ea typeface="SimSun" panose="02010600030101010101" pitchFamily="2" charset="-122"/>
              </a:rPr>
              <a:t>школы     Полях Елена Александровна</a:t>
            </a:r>
          </a:p>
          <a:p>
            <a:pPr indent="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ru-RU" sz="2400" dirty="0">
                <a:latin typeface="Times New Roman" panose="02020603050405020304"/>
                <a:ea typeface="SimSun" panose="02010600030101010101" pitchFamily="2" charset="-122"/>
              </a:rPr>
              <a:t>тел. 89141696757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3905" y="5504180"/>
            <a:ext cx="4189730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ru-RU" sz="4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altLang="ru-RU" sz="4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учительбудущего</a:t>
            </a:r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7105015" y="2644140"/>
            <a:ext cx="4954270" cy="4213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е поле 4"/>
          <p:cNvSpPr txBox="1"/>
          <p:nvPr/>
        </p:nvSpPr>
        <p:spPr>
          <a:xfrm>
            <a:off x="422275" y="1628140"/>
            <a:ext cx="869442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endParaRPr sz="1600">
              <a:latin typeface="Times New Roman" panose="02020603050405020304"/>
              <a:ea typeface="SimSun" panose="02010600030101010101" pitchFamily="2" charset="-122"/>
            </a:endParaRPr>
          </a:p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endParaRPr lang="ru-RU" sz="3200" b="1">
              <a:solidFill>
                <a:schemeClr val="tx1"/>
              </a:solidFill>
              <a:latin typeface="Times New Roman" panose="02020603050405020304"/>
              <a:ea typeface="SimSun" panose="02010600030101010101" pitchFamily="2" charset="-122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948055" y="2077720"/>
            <a:ext cx="1029652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600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748155" y="1783080"/>
            <a:ext cx="5080000" cy="5835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endParaRPr sz="160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sz="1600">
                <a:latin typeface="Times New Roman" panose="02020603050405020304"/>
                <a:ea typeface="SimSun" panose="02010600030101010101" pitchFamily="2" charset="-122"/>
              </a:rPr>
              <a:t>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Изображение 327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8530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3" name="Изображение 32772" descr="dpe1C_yI6R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80835" y="2933065"/>
            <a:ext cx="3449320" cy="34486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4" name="Изображение 32773" descr="ШКОЛА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9883" y="2932113"/>
            <a:ext cx="4608512" cy="34496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6615" y="286385"/>
            <a:ext cx="10927080" cy="901700"/>
          </a:xfrm>
        </p:spPr>
        <p:txBody>
          <a:bodyPr>
            <a:normAutofit fontScale="90000"/>
          </a:bodyPr>
          <a:lstStyle/>
          <a:p>
            <a:r>
              <a:rPr lang="en-US" altLang="en-US" sz="4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Стань</a:t>
            </a:r>
            <a:r>
              <a:rPr lang="en-US" altLang="ru-RU" sz="4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</a:t>
            </a:r>
            <a:r>
              <a:rPr lang="en-US" altLang="ru-RU" sz="4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учителем</a:t>
            </a:r>
            <a:r>
              <a:rPr lang="en-US" altLang="ru-RU" sz="4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altLang="ru-RU" sz="4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котором</a:t>
            </a:r>
            <a:r>
              <a:rPr lang="en-US" altLang="ru-RU" sz="4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мечтают</a:t>
            </a:r>
            <a:r>
              <a:rPr lang="en-US" altLang="ru-RU" sz="4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en-US" altLang="ru-RU" sz="4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Изображение 5"/>
          <p:cNvPicPr/>
          <p:nvPr/>
        </p:nvPicPr>
        <p:blipFill>
          <a:blip r:embed="rId2"/>
          <a:stretch>
            <a:fillRect/>
          </a:stretch>
        </p:blipFill>
        <p:spPr>
          <a:xfrm>
            <a:off x="2296795" y="1344295"/>
            <a:ext cx="7597775" cy="47453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66800" y="93345"/>
            <a:ext cx="10058400" cy="1332865"/>
          </a:xfrm>
        </p:spPr>
        <p:txBody>
          <a:bodyPr>
            <a:normAutofit fontScale="90000"/>
          </a:bodyPr>
          <a:lstStyle/>
          <a:p>
            <a:r>
              <a:rPr lang="en-US" altLang="en-US" sz="4445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</a:t>
            </a:r>
            <a:r>
              <a:rPr lang="en-US" altLang="ru-RU" sz="4445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45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стоит</a:t>
            </a:r>
            <a:r>
              <a:rPr lang="en-US" altLang="ru-RU" sz="4445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45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</a:t>
            </a:r>
            <a:r>
              <a:rPr lang="en-US" altLang="ru-RU" sz="4445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45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</a:t>
            </a:r>
            <a:r>
              <a:rPr lang="en-US" altLang="ru-RU" sz="4445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altLang="ru-RU" sz="4445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4445" b="1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  <a:sym typeface="+mn-ea"/>
              </a:rPr>
              <a:t>«5 причин стать частью нашей команды»</a:t>
            </a:r>
            <a:endParaRPr lang="ru-RU" altLang="en-US" sz="4445" b="1">
              <a:solidFill>
                <a:schemeClr val="tx1"/>
              </a:solidFill>
              <a:latin typeface="Times New Roman" panose="02020603050405020304"/>
              <a:ea typeface="SimSun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1007745" y="1534795"/>
            <a:ext cx="10715625" cy="4399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Times New Roman" panose="02020603050405020304"/>
                <a:ea typeface="SimSun" panose="02010600030101010101" pitchFamily="2" charset="-122"/>
              </a:rPr>
              <a:t>1. </a:t>
            </a:r>
            <a:r>
              <a:rPr sz="2800" b="1" u="sng">
                <a:latin typeface="Times New Roman" panose="02020603050405020304"/>
                <a:ea typeface="SimSun" panose="02010600030101010101" pitchFamily="2" charset="-122"/>
              </a:rPr>
              <a:t>Свобода творчества:</a:t>
            </a:r>
            <a:endParaRPr sz="2800">
              <a:latin typeface="Times New Roman" panose="02020603050405020304"/>
              <a:ea typeface="SimSun" panose="02010600030101010101" pitchFamily="2" charset="-122"/>
            </a:endParaRPr>
          </a:p>
          <a:p>
            <a:pPr marL="457200" indent="-45720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sz="2800">
                <a:latin typeface="Times New Roman" panose="02020603050405020304"/>
                <a:ea typeface="SimSun" panose="02010600030101010101" pitchFamily="2" charset="-122"/>
              </a:rPr>
              <a:t> Никаких жёстких рамок. Ваши идеи — наши ресурсы.</a:t>
            </a:r>
          </a:p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Times New Roman" panose="02020603050405020304"/>
                <a:ea typeface="SimSun" panose="02010600030101010101" pitchFamily="2" charset="-122"/>
              </a:rPr>
              <a:t>2. </a:t>
            </a:r>
            <a:r>
              <a:rPr sz="2800" b="1" u="sng">
                <a:latin typeface="Times New Roman" panose="02020603050405020304"/>
                <a:ea typeface="SimSun" panose="02010600030101010101" pitchFamily="2" charset="-122"/>
              </a:rPr>
              <a:t>Современная среда:</a:t>
            </a:r>
            <a:r>
              <a:rPr sz="2800">
                <a:latin typeface="Times New Roman" panose="02020603050405020304"/>
                <a:ea typeface="SimSun" panose="02010600030101010101" pitchFamily="2" charset="-122"/>
              </a:rPr>
              <a:t> </a:t>
            </a:r>
          </a:p>
          <a:p>
            <a:pPr marL="457200" indent="-45720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lang="ru-RU" sz="2800">
                <a:latin typeface="Times New Roman" panose="02020603050405020304"/>
                <a:ea typeface="SimSun" panose="02010600030101010101" pitchFamily="2" charset="-122"/>
              </a:rPr>
              <a:t>Современные классы</a:t>
            </a:r>
            <a:r>
              <a:rPr sz="2800">
                <a:latin typeface="Times New Roman" panose="02020603050405020304"/>
                <a:ea typeface="SimSun" panose="02010600030101010101" pitchFamily="2" charset="-122"/>
              </a:rPr>
              <a:t>, лаборатории, коворкинги для учителей.</a:t>
            </a:r>
          </a:p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sz="2800" b="1" u="sng">
                <a:latin typeface="Times New Roman" panose="02020603050405020304"/>
                <a:ea typeface="SimSun" panose="02010600030101010101" pitchFamily="2" charset="-122"/>
              </a:rPr>
              <a:t>3. Команда мечты:</a:t>
            </a:r>
          </a:p>
          <a:p>
            <a:pPr marL="457200" indent="-45720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sz="2800">
                <a:latin typeface="Times New Roman" panose="02020603050405020304"/>
                <a:ea typeface="SimSun" panose="02010600030101010101" pitchFamily="2" charset="-122"/>
              </a:rPr>
              <a:t>Молодые, амбициозные, поддерживающие коллеги.</a:t>
            </a:r>
          </a:p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sz="2800" b="1" u="sng">
                <a:latin typeface="Times New Roman" panose="02020603050405020304"/>
                <a:ea typeface="SimSun" panose="02010600030101010101" pitchFamily="2" charset="-122"/>
              </a:rPr>
              <a:t>4. Быстрый рост:</a:t>
            </a:r>
          </a:p>
          <a:p>
            <a:pPr marL="457200" indent="-45720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sz="2800">
                <a:latin typeface="Times New Roman" panose="02020603050405020304"/>
                <a:ea typeface="SimSun" panose="02010600030101010101" pitchFamily="2" charset="-122"/>
              </a:rPr>
              <a:t> Карьерный лифт для самых активных.</a:t>
            </a:r>
          </a:p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sz="2800" b="1" u="sng">
                <a:latin typeface="Times New Roman" panose="02020603050405020304"/>
                <a:ea typeface="SimSun" panose="02010600030101010101" pitchFamily="2" charset="-122"/>
              </a:rPr>
              <a:t>5. Реальное влияние: </a:t>
            </a:r>
          </a:p>
          <a:p>
            <a:pPr marL="457200" indent="-45720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sz="2800">
                <a:latin typeface="Times New Roman" panose="02020603050405020304"/>
                <a:ea typeface="SimSun" panose="02010600030101010101" pitchFamily="2" charset="-122"/>
              </a:rPr>
              <a:t>Вы увидите результат своей работы в глазах детей.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385"/>
            <a:ext cx="10058400" cy="716280"/>
          </a:xfrm>
        </p:spPr>
        <p:txBody>
          <a:bodyPr>
            <a:normAutofit/>
          </a:bodyPr>
          <a:lstStyle/>
          <a:p>
            <a:pPr algn="ctr"/>
            <a:r>
              <a:rPr lang="ru-RU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педагогический коллектив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rcRect t="4176" b="9176"/>
          <a:stretch>
            <a:fillRect/>
          </a:stretch>
        </p:blipFill>
        <p:spPr>
          <a:xfrm>
            <a:off x="1842135" y="916305"/>
            <a:ext cx="8435975" cy="5481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0"/>
            <a:ext cx="10058400" cy="992575"/>
          </a:xfrm>
        </p:spPr>
        <p:txBody>
          <a:bodyPr>
            <a:normAutofit/>
          </a:bodyPr>
          <a:lstStyle/>
          <a:p>
            <a:r>
              <a:rPr lang="ru-RU" alt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достижения</a:t>
            </a:r>
            <a:endParaRPr lang="ru-RU" sz="4800" dirty="0"/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1197733"/>
            <a:ext cx="12192000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altLang="zh-CN" sz="3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Школа - победитель краевого конкурса «Школа года – 2014г»</a:t>
            </a:r>
            <a:endParaRPr kumimoji="0" lang="ru-RU" altLang="zh-CN" sz="3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altLang="zh-CN" sz="3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Школа – победитель и призёр предметных районных, краевых олимпиад.</a:t>
            </a:r>
            <a:endParaRPr kumimoji="0" lang="ru-RU" altLang="zh-CN" sz="3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altLang="zh-CN" sz="3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Школа- ежегодный победитель </a:t>
            </a:r>
            <a:r>
              <a:rPr kumimoji="0" lang="ru-RU" altLang="zh-CN" sz="3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районнного</a:t>
            </a:r>
            <a:r>
              <a:rPr kumimoji="0" lang="ru-RU" altLang="zh-CN" sz="3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этапа всероссийского конкурса «Безопасное колесо» и призёры на региональном этапе.</a:t>
            </a:r>
            <a:endParaRPr kumimoji="0" lang="ru-RU" altLang="zh-CN" sz="3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altLang="zh-CN" sz="3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Школа- победитель национального проекта 2008г.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altLang="zh-CN" sz="3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Ежегодные победители и призёры в районном конкурсе «Ученик года 2025»</a:t>
            </a:r>
            <a:r>
              <a:rPr kumimoji="0" lang="ru-RU" altLang="zh-CN" sz="3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97280" y="-171867"/>
            <a:ext cx="10058400" cy="1450757"/>
          </a:xfrm>
        </p:spPr>
        <p:txBody>
          <a:bodyPr/>
          <a:lstStyle/>
          <a:p>
            <a:r>
              <a:rPr lang="ru-RU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достижения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390524" y="1700530"/>
            <a:ext cx="11801475" cy="4442693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panose="05040102010807070707" pitchFamily="18" charset="2"/>
              <a:buChar char=""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Ежегодно учащиеся нашей школы участвуют в научно- практической конференции «Старт в науку», занимая призовые места в районе 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panose="05040102010807070707" pitchFamily="18" charset="2"/>
              <a:buChar char=""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школе есть историко- краеведческий Музей «Эхо»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panose="05040102010807070707" pitchFamily="18" charset="2"/>
              <a:buChar char=""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Классные руководители  – победители и призеры районного смотра-конкурса «Классный классный-2022»«Учитель года-2026», «Педагогический дебют- 2024»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panose="05040102010807070707" pitchFamily="18" charset="2"/>
              <a:buChar char=""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Школа - победитель межрегионального конкурса «Метаучитель- 2024»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panose="05040102010807070707" pitchFamily="18" charset="2"/>
              <a:buNone/>
              <a:defRPr/>
            </a:pP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97280" y="-171867"/>
            <a:ext cx="10058400" cy="1450757"/>
          </a:xfrm>
        </p:spPr>
        <p:txBody>
          <a:bodyPr/>
          <a:lstStyle/>
          <a:p>
            <a:r>
              <a:rPr lang="ru-RU" alt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</a:t>
            </a:r>
            <a:r>
              <a:rPr lang="ru-RU" alt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достяжения</a:t>
            </a:r>
            <a:endParaRPr lang="ru-RU" alt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390524" y="1700530"/>
            <a:ext cx="11801475" cy="4897755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panose="05040102010807070707" pitchFamily="18" charset="2"/>
              <a:buChar char=""/>
              <a:defRPr/>
            </a:pPr>
            <a:r>
              <a:rPr kumimoji="0" lang="ru-RU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Школа – призер районного фестиваля «Салют победы-80» ( 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 </a:t>
            </a:r>
            <a:r>
              <a:rPr kumimoji="0" lang="ru-RU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место) 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panose="05040102010807070707" pitchFamily="18" charset="2"/>
              <a:buChar char=""/>
              <a:defRPr/>
            </a:pPr>
            <a:r>
              <a:rPr kumimoji="0" lang="ru-RU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Школа – неоднократный победитель и призёр районных, краевых соревнований по мини-футболу, волейболу.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panose="05040102010807070707" pitchFamily="18" charset="2"/>
              <a:buChar char=""/>
              <a:defRPr/>
            </a:pPr>
            <a:r>
              <a:rPr kumimoji="0" lang="ru-RU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Победители и призёры в Спартакиаде школьников Солнечного района среди общеобразовательных школ.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panose="05040102010807070707" pitchFamily="18" charset="2"/>
              <a:buChar char=""/>
              <a:defRPr/>
            </a:pPr>
            <a:r>
              <a:rPr kumimoji="0" lang="ru-RU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Опыт педагогов зачислен в</a:t>
            </a:r>
            <a:r>
              <a:rPr kumimoji="0" lang="en-US" altLang="ru-RU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краевой</a:t>
            </a:r>
            <a:r>
              <a:rPr kumimoji="0" lang="en-US" altLang="ru-RU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банк</a:t>
            </a:r>
            <a:r>
              <a:rPr kumimoji="0" lang="en-US" altLang="ru-RU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передового</a:t>
            </a:r>
            <a:r>
              <a:rPr kumimoji="0" lang="en-US" altLang="ru-RU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педагогического</a:t>
            </a:r>
            <a:r>
              <a:rPr kumimoji="0" lang="en-US" altLang="ru-RU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опыта</a:t>
            </a:r>
            <a:r>
              <a:rPr kumimoji="0" lang="en-US" altLang="ru-RU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endParaRPr kumimoji="0" lang="ru-RU" sz="3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е поле 4"/>
          <p:cNvSpPr txBox="1"/>
          <p:nvPr/>
        </p:nvSpPr>
        <p:spPr>
          <a:xfrm>
            <a:off x="422275" y="1628140"/>
            <a:ext cx="8694420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endParaRPr sz="1600">
              <a:latin typeface="Times New Roman" panose="02020603050405020304"/>
              <a:ea typeface="SimSun" panose="02010600030101010101" pitchFamily="2" charset="-122"/>
            </a:endParaRPr>
          </a:p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lang="ru-RU" sz="3200" b="1" dirty="0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учитель русского языка и литературы (1 человек)</a:t>
            </a:r>
          </a:p>
          <a:p>
            <a:pPr indent="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lang="ru-RU" sz="3200" b="1" dirty="0">
              <a:solidFill>
                <a:schemeClr val="tx1"/>
              </a:solidFill>
              <a:latin typeface="Times New Roman" panose="02020603050405020304"/>
              <a:ea typeface="SimSun" panose="02010600030101010101" pitchFamily="2" charset="-122"/>
            </a:endParaRPr>
          </a:p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lang="ru-RU" sz="3200" b="1" dirty="0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учитель физики и информатики (1 человек)</a:t>
            </a:r>
          </a:p>
          <a:p>
            <a:pPr indent="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lang="ru-RU" sz="3200" b="1" dirty="0">
              <a:solidFill>
                <a:schemeClr val="tx1"/>
              </a:solidFill>
              <a:latin typeface="Times New Roman" panose="02020603050405020304"/>
              <a:ea typeface="SimSun" panose="02010600030101010101" pitchFamily="2" charset="-122"/>
            </a:endParaRPr>
          </a:p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lang="ru-RU" sz="3200" b="1" dirty="0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учитель английского языка (1 человек)</a:t>
            </a:r>
          </a:p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endParaRPr lang="ru-RU" sz="3200" b="1" dirty="0">
              <a:solidFill>
                <a:schemeClr val="tx1"/>
              </a:solidFill>
              <a:latin typeface="Times New Roman" panose="02020603050405020304"/>
              <a:ea typeface="SimSun" panose="02010600030101010101" pitchFamily="2" charset="-122"/>
            </a:endParaRPr>
          </a:p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lang="ru-RU" sz="3200" b="1" dirty="0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учитель математики (2 человека)</a:t>
            </a:r>
            <a:r>
              <a:rPr sz="3200" b="1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 </a:t>
            </a:r>
          </a:p>
          <a:p>
            <a:pPr marL="285750" indent="-285750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ü"/>
            </a:pPr>
            <a:r>
              <a:rPr lang="ru-RU" sz="3200" b="1" dirty="0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педагог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допобразования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/>
                <a:ea typeface="SimSun" panose="02010600030101010101" pitchFamily="2" charset="-122"/>
              </a:rPr>
              <a:t> «Технологический профиль»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748155" y="182880"/>
            <a:ext cx="534670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Мы ищем тебя! </a:t>
            </a:r>
          </a:p>
          <a:p>
            <a:r>
              <a:rPr lang="ru-RU" alt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Твой профиль:</a:t>
            </a:r>
          </a:p>
        </p:txBody>
      </p:sp>
      <p:pic>
        <p:nvPicPr>
          <p:cNvPr id="7" name="Изображение 6"/>
          <p:cNvPicPr/>
          <p:nvPr/>
        </p:nvPicPr>
        <p:blipFill>
          <a:blip r:embed="rId2"/>
          <a:srcRect l="8574" t="5444" r="9315" b="8935"/>
          <a:stretch>
            <a:fillRect/>
          </a:stretch>
        </p:blipFill>
        <p:spPr>
          <a:xfrm>
            <a:off x="8943340" y="2333625"/>
            <a:ext cx="3110865" cy="2505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</TotalTime>
  <Words>469</Words>
  <Application>WPS Presentation</Application>
  <PresentationFormat>Произвольный</PresentationFormat>
  <Paragraphs>76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Ретро</vt:lpstr>
      <vt:lpstr>                                                              </vt:lpstr>
      <vt:lpstr>Слайд 2</vt:lpstr>
      <vt:lpstr>Стань тем учителем, о котором мечтают дети.</vt:lpstr>
      <vt:lpstr>Почему стоит выбрать нас? «5 причин стать частью нашей команды»</vt:lpstr>
      <vt:lpstr>Наш педагогический коллектив</vt:lpstr>
      <vt:lpstr>Наши достижения</vt:lpstr>
      <vt:lpstr>Наши достижения</vt:lpstr>
      <vt:lpstr>Наши достяжения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образовательное учреждение СОШ №8 им. Ц. Л. Куникова   Индивидуальное логопедическое занятие. Постановка звука «Р»                                                              Презентацию подготовил                                                                                                         учитель-логопед                                                                                                                   Коваль А.В</dc:title>
  <dc:creator>Роман</dc:creator>
  <cp:lastModifiedBy>19</cp:lastModifiedBy>
  <cp:revision>31</cp:revision>
  <dcterms:created xsi:type="dcterms:W3CDTF">2021-07-10T11:00:00Z</dcterms:created>
  <dcterms:modified xsi:type="dcterms:W3CDTF">2026-03-30T13:04:02Z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167CCDCA69DB44E49EE108BBDB90143F_12</vt:lpwstr>
  </property>
  <property fmtid="{D5CDD505-2E9C-101B-9397-08002B2CF9AE}" pid="3" name="KSOProductBuildVer">
    <vt:lpwstr>1049-12.2.0.23196</vt:lpwstr>
  </property>
</Properties>
</file>