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57" r:id="rId4"/>
    <p:sldId id="259" r:id="rId5"/>
    <p:sldId id="295" r:id="rId6"/>
    <p:sldId id="261" r:id="rId7"/>
    <p:sldId id="274" r:id="rId8"/>
    <p:sldId id="285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64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B93B81-B87F-4EE4-A8A6-BFE6249A61F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2F5590-2CC9-4683-BAF7-40616774FD0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530" y="4941570"/>
            <a:ext cx="7108190" cy="1056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7065" y="4674235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ru-RU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6530" y="5251450"/>
            <a:ext cx="7916545" cy="931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682732, Хабаровский край, Солнечный муниципальный округ,</a:t>
            </a:r>
          </a:p>
          <a:p>
            <a:pPr algn="ctr"/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 Горин,ул. Комсомольская,11</a:t>
            </a:r>
          </a:p>
          <a:p>
            <a:pPr algn="ctr"/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тел.: </a:t>
            </a:r>
            <a:r>
              <a:rPr lang="en-US" altLang="ru-RU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(42146) 62562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66010" y="560705"/>
            <a:ext cx="6977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Муниципальное бюджетное общеобразовательное   учреждение средняя общеобразовательная школа п. Горин Солнечного муниципального округа Хабаровского края </a:t>
            </a:r>
            <a:endParaRPr lang="ru-RU" altLang="en-US" sz="20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10715" y="1696720"/>
            <a:ext cx="8722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«Школа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которую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хочется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вернуться»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37878" y="2555558"/>
            <a:ext cx="55149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334770"/>
            <a:ext cx="871156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Конкрентная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зарплата и стимулирующие выплаты за активную работу</a:t>
            </a: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При подписании трудового договора молодому специалисту выплачивают 8 окладов (примерно 122000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руб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)</a:t>
            </a: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latin typeface="Times New Roman" panose="02020603050405020304"/>
                <a:ea typeface="SimSun" panose="02010600030101010101" pitchFamily="2" charset="-122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оплата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35% к окладу за молодого специалиста</a:t>
            </a: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озможность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трудоустройства по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сберкапиталу</a:t>
            </a:r>
            <a:endParaRPr lang="ru-RU" sz="32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lang="ru-RU" sz="32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688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предлагаем?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rcRect b="14343"/>
          <a:stretch>
            <a:fillRect/>
          </a:stretch>
        </p:blipFill>
        <p:spPr>
          <a:xfrm>
            <a:off x="8636000" y="2839085"/>
            <a:ext cx="340233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86944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Оплачиваемое обучение (курсы повышения квалификации) и стажировки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688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 dirty="0">
                <a:latin typeface="Times New Roman" pitchFamily="18" charset="0"/>
                <a:cs typeface="Times New Roman" pitchFamily="18" charset="0"/>
              </a:rPr>
              <a:t>Что мы предлагаем?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39460" y="2950210"/>
            <a:ext cx="6025515" cy="324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8694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Наставничество от лучших педагогов школы и района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688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предлагаем?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7345680" y="2524125"/>
            <a:ext cx="4298950" cy="370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594360" y="784225"/>
            <a:ext cx="86944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Комфортные условия труда (современный класс и оборудование)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688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предлагаем?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06205" y="2383155"/>
            <a:ext cx="2518410" cy="391795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12105" y="2383155"/>
            <a:ext cx="2900045" cy="391795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/>
          <a:stretch>
            <a:fillRect/>
          </a:stretch>
        </p:blipFill>
        <p:spPr>
          <a:xfrm>
            <a:off x="283210" y="2383155"/>
            <a:ext cx="4629150" cy="391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10726420" cy="1936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Благоустроенное жилье с возмещением коммунальных услуг (кроме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воды)</a:t>
            </a:r>
            <a:endParaRPr lang="ru-RU" sz="44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688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предлагаем?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8694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lang="ru-RU" sz="3200" b="1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610360" y="493395"/>
            <a:ext cx="8971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шаг в будущее!»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67335" y="1860550"/>
            <a:ext cx="8178165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3200">
                <a:latin typeface="Times New Roman" panose="02020603050405020304"/>
                <a:ea typeface="SimSun" panose="02010600030101010101" pitchFamily="2" charset="-122"/>
              </a:rPr>
              <a:t>Не жди распределения. 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3200">
                <a:latin typeface="Times New Roman" panose="02020603050405020304"/>
                <a:ea typeface="SimSun" panose="02010600030101010101" pitchFamily="2" charset="-122"/>
              </a:rPr>
              <a:t>Выбирай лучшее уже сейчас.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3200">
                <a:latin typeface="Times New Roman" panose="02020603050405020304"/>
                <a:ea typeface="SimSun" panose="02010600030101010101" pitchFamily="2" charset="-122"/>
              </a:rPr>
              <a:t>Отсканируй код, оставь заявку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sz="3200">
                <a:latin typeface="Times New Roman" panose="02020603050405020304"/>
                <a:ea typeface="SimSun" panose="02010600030101010101" pitchFamily="2" charset="-122"/>
              </a:rPr>
              <a:t> и при</a:t>
            </a:r>
            <a:r>
              <a:rPr lang="ru-RU" sz="3200" dirty="0">
                <a:latin typeface="Times New Roman" panose="02020603050405020304"/>
                <a:ea typeface="SimSun" panose="02010600030101010101" pitchFamily="2" charset="-122"/>
              </a:rPr>
              <a:t>соединяйся к</a:t>
            </a:r>
            <a:r>
              <a:rPr sz="3200">
                <a:latin typeface="Times New Roman" panose="02020603050405020304"/>
                <a:ea typeface="SimSun" panose="02010600030101010101" pitchFamily="2" charset="-122"/>
              </a:rPr>
              <a:t> на</a:t>
            </a:r>
            <a:r>
              <a:rPr lang="ru-RU" sz="3200" dirty="0">
                <a:latin typeface="Times New Roman" panose="02020603050405020304"/>
                <a:ea typeface="SimSun" panose="02010600030101010101" pitchFamily="2" charset="-122"/>
              </a:rPr>
              <a:t>м!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endParaRPr sz="3200">
              <a:latin typeface="Times New Roman" panose="02020603050405020304"/>
              <a:ea typeface="SimSun" panose="02010600030101010101" pitchFamily="2" charset="-122"/>
            </a:endParaRP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ru-RU" sz="2400" dirty="0">
                <a:latin typeface="Times New Roman" panose="02020603050405020304"/>
                <a:ea typeface="SimSun" panose="02010600030101010101" pitchFamily="2" charset="-122"/>
              </a:rPr>
              <a:t>Д</a:t>
            </a:r>
            <a:r>
              <a:rPr lang="ru-RU" sz="2400" dirty="0" smtClean="0">
                <a:latin typeface="Times New Roman" panose="02020603050405020304"/>
                <a:ea typeface="SimSun" panose="02010600030101010101" pitchFamily="2" charset="-122"/>
              </a:rPr>
              <a:t>иректор </a:t>
            </a:r>
            <a:r>
              <a:rPr lang="ru-RU" sz="2400" dirty="0">
                <a:latin typeface="Times New Roman" panose="02020603050405020304"/>
                <a:ea typeface="SimSun" panose="02010600030101010101" pitchFamily="2" charset="-122"/>
              </a:rPr>
              <a:t>школы     Полях Елена Александровна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ru-RU" sz="2400" dirty="0">
                <a:latin typeface="Times New Roman" panose="02020603050405020304"/>
                <a:ea typeface="SimSun" panose="02010600030101010101" pitchFamily="2" charset="-122"/>
              </a:rPr>
              <a:t>тел. 89141696757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3905" y="5504180"/>
            <a:ext cx="418973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ru-RU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учительбудущего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05015" y="2644140"/>
            <a:ext cx="4954270" cy="421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8694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lang="ru-RU" sz="3200" b="1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48055" y="2077720"/>
            <a:ext cx="10296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48155" y="1783080"/>
            <a:ext cx="5080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Изображение 32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53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Изображение 32772" descr="dpe1C_yI6R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835" y="2933065"/>
            <a:ext cx="3449320" cy="344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Изображение 32773" descr="ШКОЛ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883" y="2932113"/>
            <a:ext cx="4608512" cy="3449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6615" y="286385"/>
            <a:ext cx="10927080" cy="901700"/>
          </a:xfrm>
        </p:spPr>
        <p:txBody>
          <a:bodyPr>
            <a:normAutofit fontScale="90000"/>
          </a:bodyPr>
          <a:lstStyle/>
          <a:p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мечтают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6795" y="1344295"/>
            <a:ext cx="7597775" cy="474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93345"/>
            <a:ext cx="10058400" cy="1332865"/>
          </a:xfrm>
        </p:spPr>
        <p:txBody>
          <a:bodyPr>
            <a:normAutofit fontScale="90000"/>
          </a:bodyPr>
          <a:lstStyle/>
          <a:p>
            <a:r>
              <a:rPr lang="en-US" altLang="en-US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altLang="ru-RU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en-US" altLang="ru-RU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lang="en-US" altLang="ru-RU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altLang="ru-RU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ru-RU" sz="444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45" b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«5 причин стать частью нашей команды»</a:t>
            </a:r>
            <a:endParaRPr lang="ru-RU" altLang="en-US" sz="4445" b="1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07745" y="1534795"/>
            <a:ext cx="1071562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1. </a:t>
            </a:r>
            <a:r>
              <a:rPr sz="2800" b="1" u="sng">
                <a:latin typeface="Times New Roman" panose="02020603050405020304"/>
                <a:ea typeface="SimSun" panose="02010600030101010101" pitchFamily="2" charset="-122"/>
              </a:rPr>
              <a:t>Свобода творчества:</a:t>
            </a:r>
            <a:endParaRPr sz="2800">
              <a:latin typeface="Times New Roman" panose="02020603050405020304"/>
              <a:ea typeface="SimSun" panose="02010600030101010101" pitchFamily="2" charset="-122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Никаких жёстких рамок. Ваши идеи — наши ресурсы.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2. </a:t>
            </a:r>
            <a:r>
              <a:rPr sz="2800" b="1" u="sng">
                <a:latin typeface="Times New Roman" panose="02020603050405020304"/>
                <a:ea typeface="SimSun" panose="02010600030101010101" pitchFamily="2" charset="-122"/>
              </a:rPr>
              <a:t>Современная среда:</a:t>
            </a: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2800">
                <a:latin typeface="Times New Roman" panose="02020603050405020304"/>
                <a:ea typeface="SimSun" panose="02010600030101010101" pitchFamily="2" charset="-122"/>
              </a:rPr>
              <a:t>Современные классы</a:t>
            </a: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, лаборатории, коворкинги для учителей.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800" b="1" u="sng">
                <a:latin typeface="Times New Roman" panose="02020603050405020304"/>
                <a:ea typeface="SimSun" panose="02010600030101010101" pitchFamily="2" charset="-122"/>
              </a:rPr>
              <a:t>3. Команда мечты: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Молодые, амбициозные, поддерживающие коллеги.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800" b="1" u="sng">
                <a:latin typeface="Times New Roman" panose="02020603050405020304"/>
                <a:ea typeface="SimSun" panose="02010600030101010101" pitchFamily="2" charset="-122"/>
              </a:rPr>
              <a:t>4. Быстрый рост: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Карьерный лифт для самых активных.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800" b="1" u="sng">
                <a:latin typeface="Times New Roman" panose="02020603050405020304"/>
                <a:ea typeface="SimSun" panose="02010600030101010101" pitchFamily="2" charset="-122"/>
              </a:rPr>
              <a:t>5. Реальное влияние: 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Вы увидите результат своей работы в глазах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716280"/>
          </a:xfrm>
        </p:spPr>
        <p:txBody>
          <a:bodyPr>
            <a:normAutofit/>
          </a:bodyPr>
          <a:lstStyle/>
          <a:p>
            <a:pPr algn="ctr"/>
            <a:r>
              <a:rPr lang="ru-RU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педагогический коллектив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 t="4176" b="9176"/>
          <a:stretch>
            <a:fillRect/>
          </a:stretch>
        </p:blipFill>
        <p:spPr>
          <a:xfrm>
            <a:off x="1842135" y="916305"/>
            <a:ext cx="8435975" cy="548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0"/>
            <a:ext cx="10058400" cy="992575"/>
          </a:xfrm>
        </p:spPr>
        <p:txBody>
          <a:bodyPr>
            <a:normAutofit/>
          </a:bodyPr>
          <a:lstStyle/>
          <a:p>
            <a:r>
              <a:rPr lang="ru-RU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48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197733"/>
            <a:ext cx="12192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Школа - победитель краевого конкурса «Школа года – 2014г»</a:t>
            </a:r>
            <a:endParaRPr kumimoji="0" lang="ru-RU" altLang="zh-CN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Школа – победитель и призёр предметных районных, краевых олимпиад.</a:t>
            </a:r>
            <a:endParaRPr kumimoji="0" lang="ru-RU" altLang="zh-CN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Школа- ежегодный победитель </a:t>
            </a:r>
            <a:r>
              <a:rPr kumimoji="0" lang="ru-RU" altLang="zh-CN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районнного</a:t>
            </a: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этапа всероссийского конкурса «Безопасное колесо» и призёры на региональном этапе.</a:t>
            </a:r>
            <a:endParaRPr kumimoji="0" lang="ru-RU" altLang="zh-CN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Школа- победитель национального проекта 2008г.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Ежегодные победители и призёры в районном конкурсе «Ученик года 2025»</a:t>
            </a:r>
            <a:r>
              <a:rPr kumimoji="0" lang="ru-RU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-171867"/>
            <a:ext cx="10058400" cy="1450757"/>
          </a:xfrm>
        </p:spPr>
        <p:txBody>
          <a:bodyPr/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0524" y="1700530"/>
            <a:ext cx="11801475" cy="4442693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Ежегодно учащиеся нашей школы участвуют в научно- практической конференции «Старт в науку», занимая призовые места в районе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школе есть историко- краеведческий Музей «Эхо»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Классные руководители  – победители и призеры районного смотра-конкурса «Классный классный-2022»«Учитель года-2026», «Педагогический дебют- 2024»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- победитель межрегионального конкурса «Метаучитель- 2024»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-171867"/>
            <a:ext cx="10058400" cy="1450757"/>
          </a:xfrm>
        </p:spPr>
        <p:txBody>
          <a:bodyPr/>
          <a:lstStyle/>
          <a:p>
            <a:r>
              <a:rPr lang="ru-RU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достяжения</a:t>
            </a:r>
            <a:endParaRPr lang="ru-RU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0524" y="1700530"/>
            <a:ext cx="11801475" cy="489775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– призер районного фестиваля «Салют победы-80» (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место)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– неоднократный победитель и призёр районных, краевых соревнований по мини-футболу, волейболу.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Победители и призёры в Спартакиаде школьников Солнечного района среди общеобразовательных школ.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Char char=""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Опыт педагогов зачислен в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краевой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банк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передового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педагогического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опыта</a:t>
            </a:r>
            <a:r>
              <a:rPr kumimoji="0" lang="en-US" alt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22275" y="1628140"/>
            <a:ext cx="869442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учитель русского языка и литературы (1 человек)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учитель физики и информатики (1 человек)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учитель английского языка (1 человек)</a:t>
            </a: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endParaRPr lang="ru-RU" sz="3200" b="1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учитель математики (2 человека)</a:t>
            </a:r>
            <a:r>
              <a:rPr sz="3200" b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педагог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допобразования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«Технологический профиль»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48155" y="182880"/>
            <a:ext cx="53467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Мы ищем тебя! </a:t>
            </a:r>
          </a:p>
          <a:p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Твой профиль: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rcRect l="8574" t="5444" r="9315" b="8935"/>
          <a:stretch>
            <a:fillRect/>
          </a:stretch>
        </p:blipFill>
        <p:spPr>
          <a:xfrm>
            <a:off x="8943340" y="2333625"/>
            <a:ext cx="311086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469</Words>
  <Application>WPS Presentation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                                                              </vt:lpstr>
      <vt:lpstr>Слайд 2</vt:lpstr>
      <vt:lpstr>Стань тем учителем, о котором мечтают дети.</vt:lpstr>
      <vt:lpstr>Почему стоит выбрать нас? «5 причин стать частью нашей команды»</vt:lpstr>
      <vt:lpstr>Наш педагогический коллектив</vt:lpstr>
      <vt:lpstr>Наши достижения</vt:lpstr>
      <vt:lpstr>Наши достижения</vt:lpstr>
      <vt:lpstr>Наши достяжения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СОШ №8 им. Ц. Л. Куникова   Индивидуальное логопедическое занятие. Постановка звука «Р»                                                              Презентацию подготовил                                                                                                         учитель-логопед                                                                                                                   Коваль А.В</dc:title>
  <dc:creator>Роман</dc:creator>
  <cp:lastModifiedBy>19</cp:lastModifiedBy>
  <cp:revision>31</cp:revision>
  <dcterms:created xsi:type="dcterms:W3CDTF">2021-07-10T11:00:00Z</dcterms:created>
  <dcterms:modified xsi:type="dcterms:W3CDTF">2026-03-30T13:04:02Z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167CCDCA69DB44E49EE108BBDB90143F_12</vt:lpwstr>
  </property>
  <property fmtid="{D5CDD505-2E9C-101B-9397-08002B2CF9AE}" pid="3" name="KSOProductBuildVer">
    <vt:lpwstr>1049-12.2.0.23196</vt:lpwstr>
  </property>
</Properties>
</file>